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601200" cy="12801600" type="A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32" autoAdjust="0"/>
    <p:restoredTop sz="94660"/>
  </p:normalViewPr>
  <p:slideViewPr>
    <p:cSldViewPr snapToGrid="0">
      <p:cViewPr>
        <p:scale>
          <a:sx n="80" d="100"/>
          <a:sy n="80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1" y="0"/>
            <a:ext cx="2889250" cy="496888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r">
              <a:defRPr sz="1200"/>
            </a:lvl1pPr>
          </a:lstStyle>
          <a:p>
            <a:fld id="{4A347A56-CF26-42C5-8380-F331D625CCAD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79625" y="1241425"/>
            <a:ext cx="25098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6" rIns="91434" bIns="4571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1" y="4776789"/>
            <a:ext cx="5335588" cy="3908425"/>
          </a:xfrm>
          <a:prstGeom prst="rect">
            <a:avLst/>
          </a:prstGeom>
        </p:spPr>
        <p:txBody>
          <a:bodyPr vert="horz" lIns="91434" tIns="45716" rIns="91434" bIns="4571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1" y="9429750"/>
            <a:ext cx="2889250" cy="496888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r">
              <a:defRPr sz="1200"/>
            </a:lvl1pPr>
          </a:lstStyle>
          <a:p>
            <a:fld id="{C29DC5C4-C41A-4E15-9903-077D2FB53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9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18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590" algn="l" defTabSz="107518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183" algn="l" defTabSz="107518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2773" algn="l" defTabSz="107518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365" algn="l" defTabSz="107518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7955" algn="l" defTabSz="107518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5545" algn="l" defTabSz="107518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138" algn="l" defTabSz="107518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0728" algn="l" defTabSz="107518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15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90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19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3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23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2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33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00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38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99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1C0B1-0A82-4B69-8224-853CF628D7D1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75E81-55B8-4595-BF96-FB4ECF36B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0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4" name="Group 303"/>
          <p:cNvGrpSpPr/>
          <p:nvPr/>
        </p:nvGrpSpPr>
        <p:grpSpPr>
          <a:xfrm>
            <a:off x="321127" y="183004"/>
            <a:ext cx="8608966" cy="12478499"/>
            <a:chOff x="398352" y="160340"/>
            <a:chExt cx="8608966" cy="12478499"/>
          </a:xfrm>
        </p:grpSpPr>
        <p:pic>
          <p:nvPicPr>
            <p:cNvPr id="4" name="Picture 4" descr="Kempshott Junior School - Hom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6163" y="218057"/>
              <a:ext cx="882650" cy="855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2656679" y="242809"/>
              <a:ext cx="429133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altLang="en-US" sz="2400" b="1" dirty="0" smtClean="0"/>
                <a:t>Mathematics </a:t>
              </a:r>
              <a:r>
                <a:rPr lang="en-GB" altLang="en-US" sz="2400" b="1" dirty="0"/>
                <a:t>Learning Journey</a:t>
              </a:r>
              <a:endParaRPr lang="en-GB" sz="2400" dirty="0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13682" y="283498"/>
              <a:ext cx="799268" cy="774675"/>
            </a:xfrm>
            <a:prstGeom prst="rect">
              <a:avLst/>
            </a:prstGeom>
          </p:spPr>
        </p:pic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437755" y="913913"/>
              <a:ext cx="4670277" cy="418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endParaRPr lang="en-US" altLang="en-US" dirty="0"/>
            </a:p>
          </p:txBody>
        </p:sp>
        <p:pic>
          <p:nvPicPr>
            <p:cNvPr id="8" name="Picture 7" descr="Screen Shot 2019-10-12 at 12.46.35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755750" y="11486026"/>
              <a:ext cx="829236" cy="803835"/>
            </a:xfrm>
            <a:prstGeom prst="rect">
              <a:avLst/>
            </a:prstGeom>
          </p:spPr>
        </p:pic>
        <p:grpSp>
          <p:nvGrpSpPr>
            <p:cNvPr id="21" name="Group 20"/>
            <p:cNvGrpSpPr/>
            <p:nvPr/>
          </p:nvGrpSpPr>
          <p:grpSpPr>
            <a:xfrm>
              <a:off x="1365804" y="2520026"/>
              <a:ext cx="6787740" cy="9424675"/>
              <a:chOff x="-11323" y="2538725"/>
              <a:chExt cx="6935779" cy="9424675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61D24CC-941E-4C47-B0EC-E144352A4A74}"/>
                  </a:ext>
                </a:extLst>
              </p:cNvPr>
              <p:cNvSpPr/>
              <p:nvPr/>
            </p:nvSpPr>
            <p:spPr>
              <a:xfrm>
                <a:off x="1057910" y="11352669"/>
                <a:ext cx="5322961" cy="610731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Block Arc 9">
                <a:extLst>
                  <a:ext uri="{FF2B5EF4-FFF2-40B4-BE49-F238E27FC236}">
                    <a16:creationId xmlns:a16="http://schemas.microsoft.com/office/drawing/2014/main" id="{D2F97453-494C-5746-8E17-4A67EE1BF309}"/>
                  </a:ext>
                </a:extLst>
              </p:cNvPr>
              <p:cNvSpPr/>
              <p:nvPr/>
            </p:nvSpPr>
            <p:spPr>
              <a:xfrm rot="16200000">
                <a:off x="-298156" y="9480844"/>
                <a:ext cx="2780712" cy="2184400"/>
              </a:xfrm>
              <a:prstGeom prst="blockArc">
                <a:avLst>
                  <a:gd name="adj1" fmla="val 10794188"/>
                  <a:gd name="adj2" fmla="val 156513"/>
                  <a:gd name="adj3" fmla="val 28217"/>
                </a:avLst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61D24CC-941E-4C47-B0EC-E144352A4A74}"/>
                  </a:ext>
                </a:extLst>
              </p:cNvPr>
              <p:cNvSpPr/>
              <p:nvPr/>
            </p:nvSpPr>
            <p:spPr>
              <a:xfrm>
                <a:off x="1092200" y="9182688"/>
                <a:ext cx="4774346" cy="610731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Block Arc 11">
                <a:extLst>
                  <a:ext uri="{FF2B5EF4-FFF2-40B4-BE49-F238E27FC236}">
                    <a16:creationId xmlns:a16="http://schemas.microsoft.com/office/drawing/2014/main" id="{2ABDDAA7-1330-5846-8957-036F466F9A01}"/>
                  </a:ext>
                </a:extLst>
              </p:cNvPr>
              <p:cNvSpPr/>
              <p:nvPr/>
            </p:nvSpPr>
            <p:spPr>
              <a:xfrm rot="5400000" flipH="1">
                <a:off x="4341939" y="7277358"/>
                <a:ext cx="2847721" cy="2184400"/>
              </a:xfrm>
              <a:prstGeom prst="blockArc">
                <a:avLst>
                  <a:gd name="adj1" fmla="val 10800000"/>
                  <a:gd name="adj2" fmla="val 1572"/>
                  <a:gd name="adj3" fmla="val 27649"/>
                </a:avLst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61D24CC-941E-4C47-B0EC-E144352A4A74}"/>
                  </a:ext>
                </a:extLst>
              </p:cNvPr>
              <p:cNvSpPr/>
              <p:nvPr/>
            </p:nvSpPr>
            <p:spPr>
              <a:xfrm>
                <a:off x="1041827" y="6945697"/>
                <a:ext cx="4774346" cy="610731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Block Arc 13">
                <a:extLst>
                  <a:ext uri="{FF2B5EF4-FFF2-40B4-BE49-F238E27FC236}">
                    <a16:creationId xmlns:a16="http://schemas.microsoft.com/office/drawing/2014/main" id="{D2F97453-494C-5746-8E17-4A67EE1BF309}"/>
                  </a:ext>
                </a:extLst>
              </p:cNvPr>
              <p:cNvSpPr/>
              <p:nvPr/>
            </p:nvSpPr>
            <p:spPr>
              <a:xfrm rot="16200000">
                <a:off x="-309479" y="5086078"/>
                <a:ext cx="2780712" cy="2184400"/>
              </a:xfrm>
              <a:prstGeom prst="blockArc">
                <a:avLst>
                  <a:gd name="adj1" fmla="val 10794188"/>
                  <a:gd name="adj2" fmla="val 156513"/>
                  <a:gd name="adj3" fmla="val 28217"/>
                </a:avLst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61D24CC-941E-4C47-B0EC-E144352A4A74}"/>
                  </a:ext>
                </a:extLst>
              </p:cNvPr>
              <p:cNvSpPr/>
              <p:nvPr/>
            </p:nvSpPr>
            <p:spPr>
              <a:xfrm>
                <a:off x="1080023" y="4807247"/>
                <a:ext cx="4774346" cy="610731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Block Arc 16">
                <a:extLst>
                  <a:ext uri="{FF2B5EF4-FFF2-40B4-BE49-F238E27FC236}">
                    <a16:creationId xmlns:a16="http://schemas.microsoft.com/office/drawing/2014/main" id="{2ABDDAA7-1330-5846-8957-036F466F9A01}"/>
                  </a:ext>
                </a:extLst>
              </p:cNvPr>
              <p:cNvSpPr/>
              <p:nvPr/>
            </p:nvSpPr>
            <p:spPr>
              <a:xfrm rot="5400000" flipH="1">
                <a:off x="4408395" y="2870386"/>
                <a:ext cx="2847721" cy="2184400"/>
              </a:xfrm>
              <a:prstGeom prst="blockArc">
                <a:avLst>
                  <a:gd name="adj1" fmla="val 10800000"/>
                  <a:gd name="adj2" fmla="val 1572"/>
                  <a:gd name="adj3" fmla="val 27649"/>
                </a:avLst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61D24CC-941E-4C47-B0EC-E144352A4A74}"/>
                  </a:ext>
                </a:extLst>
              </p:cNvPr>
              <p:cNvSpPr/>
              <p:nvPr/>
            </p:nvSpPr>
            <p:spPr>
              <a:xfrm>
                <a:off x="171120" y="2538725"/>
                <a:ext cx="5661137" cy="610731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732138" y="10687521"/>
              <a:ext cx="10243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Our Learning Journey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959247" y="11008705"/>
              <a:ext cx="1214980" cy="1304869"/>
              <a:chOff x="4587647" y="10703899"/>
              <a:chExt cx="1214980" cy="1304869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AB96207F-9876-7A4C-8CB8-0378596E3D43}"/>
                  </a:ext>
                </a:extLst>
              </p:cNvPr>
              <p:cNvSpPr/>
              <p:nvPr/>
            </p:nvSpPr>
            <p:spPr>
              <a:xfrm>
                <a:off x="4587647" y="10703899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8D87C2B-4ED1-1C4B-B314-D95374A7846D}"/>
                  </a:ext>
                </a:extLst>
              </p:cNvPr>
              <p:cNvSpPr/>
              <p:nvPr/>
            </p:nvSpPr>
            <p:spPr>
              <a:xfrm>
                <a:off x="4774599" y="10912971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705438" y="11085990"/>
                <a:ext cx="9615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 dirty="0"/>
                  <a:t>Year 2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3754060" y="8837091"/>
              <a:ext cx="1214980" cy="1304869"/>
              <a:chOff x="3367609" y="10692917"/>
              <a:chExt cx="1214980" cy="1304869"/>
            </a:xfrm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AB96207F-9876-7A4C-8CB8-0378596E3D43}"/>
                  </a:ext>
                </a:extLst>
              </p:cNvPr>
              <p:cNvSpPr/>
              <p:nvPr/>
            </p:nvSpPr>
            <p:spPr>
              <a:xfrm>
                <a:off x="3367609" y="10692917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78D87C2B-4ED1-1C4B-B314-D95374A7846D}"/>
                  </a:ext>
                </a:extLst>
              </p:cNvPr>
              <p:cNvSpPr/>
              <p:nvPr/>
            </p:nvSpPr>
            <p:spPr>
              <a:xfrm>
                <a:off x="3563161" y="10893700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494327" y="11125502"/>
                <a:ext cx="9615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 dirty="0"/>
                  <a:t>Year 3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4597826" y="6611419"/>
              <a:ext cx="1214980" cy="1304869"/>
              <a:chOff x="3367609" y="10692917"/>
              <a:chExt cx="1214980" cy="1304869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AB96207F-9876-7A4C-8CB8-0378596E3D43}"/>
                  </a:ext>
                </a:extLst>
              </p:cNvPr>
              <p:cNvSpPr/>
              <p:nvPr/>
            </p:nvSpPr>
            <p:spPr>
              <a:xfrm>
                <a:off x="3367609" y="10692917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78D87C2B-4ED1-1C4B-B314-D95374A7846D}"/>
                  </a:ext>
                </a:extLst>
              </p:cNvPr>
              <p:cNvSpPr/>
              <p:nvPr/>
            </p:nvSpPr>
            <p:spPr>
              <a:xfrm>
                <a:off x="3563161" y="10893700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3494327" y="11125502"/>
                <a:ext cx="9615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 dirty="0"/>
                  <a:t>Year 4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062162" y="4464217"/>
              <a:ext cx="1214980" cy="1304869"/>
              <a:chOff x="3367609" y="10692917"/>
              <a:chExt cx="1214980" cy="1304869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AB96207F-9876-7A4C-8CB8-0378596E3D43}"/>
                  </a:ext>
                </a:extLst>
              </p:cNvPr>
              <p:cNvSpPr/>
              <p:nvPr/>
            </p:nvSpPr>
            <p:spPr>
              <a:xfrm>
                <a:off x="3367609" y="10692917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78D87C2B-4ED1-1C4B-B314-D95374A7846D}"/>
                  </a:ext>
                </a:extLst>
              </p:cNvPr>
              <p:cNvSpPr/>
              <p:nvPr/>
            </p:nvSpPr>
            <p:spPr>
              <a:xfrm>
                <a:off x="3563161" y="10893700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494327" y="11125502"/>
                <a:ext cx="9615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 dirty="0"/>
                  <a:t>Year 5</a:t>
                </a: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6354859" y="2196299"/>
              <a:ext cx="1214980" cy="1304869"/>
              <a:chOff x="3367609" y="10692917"/>
              <a:chExt cx="1214980" cy="1304869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AB96207F-9876-7A4C-8CB8-0378596E3D43}"/>
                  </a:ext>
                </a:extLst>
              </p:cNvPr>
              <p:cNvSpPr/>
              <p:nvPr/>
            </p:nvSpPr>
            <p:spPr>
              <a:xfrm>
                <a:off x="3367609" y="10692917"/>
                <a:ext cx="1214980" cy="130486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78D87C2B-4ED1-1C4B-B314-D95374A7846D}"/>
                  </a:ext>
                </a:extLst>
              </p:cNvPr>
              <p:cNvSpPr/>
              <p:nvPr/>
            </p:nvSpPr>
            <p:spPr>
              <a:xfrm>
                <a:off x="3563161" y="10893700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494327" y="11125502"/>
                <a:ext cx="9615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 dirty="0"/>
                  <a:t>Year 6</a:t>
                </a:r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3349158" y="2523466"/>
              <a:ext cx="45719" cy="6368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 rot="17908900">
              <a:off x="7790892" y="4028633"/>
              <a:ext cx="59300" cy="6333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413425" y="4743957"/>
              <a:ext cx="45719" cy="6368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367713" y="6911705"/>
              <a:ext cx="45719" cy="6368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 rot="2557611">
              <a:off x="7480807" y="7176236"/>
              <a:ext cx="51393" cy="6155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117164" y="9149954"/>
              <a:ext cx="45719" cy="6368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3" name="Rectangle 52"/>
            <p:cNvSpPr/>
            <p:nvPr/>
          </p:nvSpPr>
          <p:spPr>
            <a:xfrm rot="18687662">
              <a:off x="1791510" y="9610308"/>
              <a:ext cx="76102" cy="5945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020967" y="11340173"/>
              <a:ext cx="45719" cy="6368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37056" y="2641320"/>
              <a:ext cx="1158715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Summer</a:t>
              </a:r>
              <a:endParaRPr lang="en-GB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614405" y="2623596"/>
              <a:ext cx="1184291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Spring </a:t>
              </a:r>
              <a:endParaRPr lang="en-GB" dirty="0"/>
            </a:p>
          </p:txBody>
        </p:sp>
        <p:sp>
          <p:nvSpPr>
            <p:cNvPr id="58" name="Triangle 45">
              <a:extLst>
                <a:ext uri="{FF2B5EF4-FFF2-40B4-BE49-F238E27FC236}">
                  <a16:creationId xmlns:a16="http://schemas.microsoft.com/office/drawing/2014/main" id="{B85D31BE-9BE0-3341-86C3-0BFD563EAA1B}"/>
                </a:ext>
              </a:extLst>
            </p:cNvPr>
            <p:cNvSpPr/>
            <p:nvPr/>
          </p:nvSpPr>
          <p:spPr>
            <a:xfrm rot="16200000">
              <a:off x="796002" y="2511222"/>
              <a:ext cx="901891" cy="688825"/>
            </a:xfrm>
            <a:prstGeom prst="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5F2C9D8-994A-E343-925A-7BD005C190D7}"/>
                </a:ext>
              </a:extLst>
            </p:cNvPr>
            <p:cNvSpPr txBox="1"/>
            <p:nvPr/>
          </p:nvSpPr>
          <p:spPr>
            <a:xfrm>
              <a:off x="398352" y="2524730"/>
              <a:ext cx="12035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Secondary education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288231" y="4919316"/>
              <a:ext cx="1378241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Autumn </a:t>
              </a:r>
              <a:endParaRPr lang="en-GB" dirty="0"/>
            </a:p>
          </p:txBody>
        </p:sp>
        <p:sp>
          <p:nvSpPr>
            <p:cNvPr id="62" name="TextBox 61"/>
            <p:cNvSpPr txBox="1"/>
            <p:nvPr/>
          </p:nvSpPr>
          <p:spPr>
            <a:xfrm rot="5099792">
              <a:off x="7220855" y="3318210"/>
              <a:ext cx="1058087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Summer</a:t>
              </a:r>
              <a:endParaRPr lang="en-GB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394635" y="4908043"/>
              <a:ext cx="1704347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Summer</a:t>
              </a:r>
              <a:endParaRPr lang="en-GB" dirty="0"/>
            </a:p>
          </p:txBody>
        </p:sp>
        <p:sp>
          <p:nvSpPr>
            <p:cNvPr id="64" name="TextBox 63"/>
            <p:cNvSpPr txBox="1"/>
            <p:nvPr/>
          </p:nvSpPr>
          <p:spPr>
            <a:xfrm rot="16200000">
              <a:off x="1012653" y="6002219"/>
              <a:ext cx="1501861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Spring</a:t>
              </a:r>
              <a:endParaRPr lang="en-GB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665807" y="7031575"/>
              <a:ext cx="1704347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 </a:t>
              </a:r>
              <a:r>
                <a:rPr lang="en-GB" dirty="0" smtClean="0"/>
                <a:t>Autumn </a:t>
              </a:r>
              <a:endParaRPr lang="en-GB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845898" y="7058514"/>
              <a:ext cx="1401599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Summer </a:t>
              </a:r>
              <a:endParaRPr lang="en-GB" dirty="0"/>
            </a:p>
          </p:txBody>
        </p:sp>
        <p:sp>
          <p:nvSpPr>
            <p:cNvPr id="67" name="TextBox 66"/>
            <p:cNvSpPr txBox="1"/>
            <p:nvPr/>
          </p:nvSpPr>
          <p:spPr>
            <a:xfrm rot="5574444">
              <a:off x="7028206" y="8199176"/>
              <a:ext cx="1612084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Spring </a:t>
              </a:r>
              <a:endParaRPr lang="en-GB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056842" y="9306943"/>
              <a:ext cx="1713350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Autumn </a:t>
              </a:r>
              <a:endParaRPr lang="en-GB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302174" y="11473931"/>
              <a:ext cx="2186098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Autumn </a:t>
              </a:r>
              <a:endParaRPr lang="en-GB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252577" y="9326350"/>
              <a:ext cx="1544308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Summer</a:t>
              </a:r>
              <a:endParaRPr lang="en-GB" dirty="0"/>
            </a:p>
          </p:txBody>
        </p:sp>
        <p:sp>
          <p:nvSpPr>
            <p:cNvPr id="71" name="TextBox 70"/>
            <p:cNvSpPr txBox="1"/>
            <p:nvPr/>
          </p:nvSpPr>
          <p:spPr>
            <a:xfrm rot="15576596">
              <a:off x="844379" y="10656352"/>
              <a:ext cx="1829397" cy="369332"/>
            </a:xfrm>
            <a:prstGeom prst="rect">
              <a:avLst/>
            </a:prstGeom>
            <a:solidFill>
              <a:schemeClr val="bg1"/>
            </a:solidFill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Spring </a:t>
              </a:r>
              <a:endParaRPr lang="en-GB" dirty="0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25208" y="3079454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4163" y="3110086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14661" y="3079454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3019169" y="1813062"/>
              <a:ext cx="6440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6.11</a:t>
              </a:r>
            </a:p>
            <a:p>
              <a:pPr algn="ctr"/>
              <a:r>
                <a:rPr lang="en-US" sz="800" dirty="0"/>
                <a:t>Geometry with</a:t>
              </a:r>
            </a:p>
            <a:p>
              <a:pPr algn="ctr"/>
              <a:r>
                <a:rPr lang="en-US" sz="800" dirty="0"/>
                <a:t>fractions</a:t>
              </a:r>
              <a:endParaRPr lang="en-US" sz="800" dirty="0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2253112" y="3297737"/>
              <a:ext cx="108851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6.12</a:t>
              </a:r>
            </a:p>
            <a:p>
              <a:pPr algn="ctr"/>
              <a:r>
                <a:rPr lang="en-GB" sz="800" dirty="0"/>
                <a:t>Multiplication and </a:t>
              </a:r>
              <a:r>
                <a:rPr lang="en-GB" sz="800" dirty="0" smtClean="0"/>
                <a:t>division (squares</a:t>
              </a:r>
              <a:r>
                <a:rPr lang="en-GB" sz="800" dirty="0"/>
                <a:t>, cubes and</a:t>
              </a:r>
            </a:p>
            <a:p>
              <a:pPr algn="ctr"/>
              <a:r>
                <a:rPr lang="en-GB" sz="800" dirty="0" smtClean="0"/>
                <a:t>Primes)</a:t>
              </a:r>
              <a:endParaRPr lang="en-US" sz="800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3179495" y="3368706"/>
              <a:ext cx="6440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6.10</a:t>
              </a:r>
            </a:p>
            <a:p>
              <a:pPr algn="ctr"/>
              <a:r>
                <a:rPr lang="en-GB" sz="800" dirty="0"/>
                <a:t>All four</a:t>
              </a:r>
            </a:p>
            <a:p>
              <a:pPr algn="ctr"/>
              <a:r>
                <a:rPr lang="en-GB" sz="800" dirty="0"/>
                <a:t>operations with</a:t>
              </a:r>
            </a:p>
            <a:p>
              <a:pPr algn="ctr"/>
              <a:r>
                <a:rPr lang="en-GB" sz="800" dirty="0"/>
                <a:t>statistics</a:t>
              </a:r>
              <a:endParaRPr lang="en-US" sz="800" dirty="0"/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16519" y="3090549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3474763" y="1242558"/>
              <a:ext cx="101923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6.9</a:t>
              </a:r>
            </a:p>
            <a:p>
              <a:pPr algn="ctr"/>
              <a:r>
                <a:rPr lang="en-GB" sz="800" dirty="0"/>
                <a:t>Algebra and formulae</a:t>
              </a:r>
            </a:p>
            <a:p>
              <a:pPr algn="ctr"/>
              <a:r>
                <a:rPr lang="en-GB" sz="800" dirty="0"/>
                <a:t>with Measurement</a:t>
              </a:r>
            </a:p>
            <a:p>
              <a:pPr algn="ctr"/>
              <a:r>
                <a:rPr lang="en-GB" sz="800" dirty="0"/>
                <a:t>(volume, capacity, metric</a:t>
              </a:r>
            </a:p>
            <a:p>
              <a:pPr algn="ctr"/>
              <a:r>
                <a:rPr lang="en-GB" sz="800" dirty="0"/>
                <a:t>and imperial)</a:t>
              </a:r>
              <a:endParaRPr lang="en-US" sz="800" dirty="0"/>
            </a:p>
          </p:txBody>
        </p:sp>
        <p:sp>
          <p:nvSpPr>
            <p:cNvPr id="84" name="AutoShape 2" descr="Download Celebrating Fairtrade Fortnight - Fair Trade Logo Png PNG Image  with No Background - PNGkey.com"/>
            <p:cNvSpPr>
              <a:spLocks noChangeAspect="1" noChangeArrowheads="1"/>
            </p:cNvSpPr>
            <p:nvPr/>
          </p:nvSpPr>
          <p:spPr bwMode="auto">
            <a:xfrm>
              <a:off x="1527175" y="160340"/>
              <a:ext cx="304800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86475" y="3042658"/>
              <a:ext cx="6085" cy="332571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6057693" y="2112633"/>
              <a:ext cx="0" cy="44013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76306" y="2173249"/>
              <a:ext cx="211772" cy="401343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354131" y="1785545"/>
              <a:ext cx="13780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6.2</a:t>
              </a:r>
            </a:p>
            <a:p>
              <a:pPr algn="ctr"/>
              <a:r>
                <a:rPr lang="en-GB" sz="800" dirty="0"/>
                <a:t>Multiplication and Division</a:t>
              </a:r>
            </a:p>
            <a:p>
              <a:pPr algn="ctr"/>
              <a:r>
                <a:rPr lang="en-GB" sz="800" dirty="0"/>
                <a:t>(with equations)</a:t>
              </a:r>
              <a:endParaRPr lang="en-US" sz="800" dirty="0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5499841" y="3344795"/>
              <a:ext cx="13210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6.1</a:t>
              </a:r>
            </a:p>
            <a:p>
              <a:pPr algn="ctr"/>
              <a:r>
                <a:rPr lang="en-GB" sz="800" dirty="0"/>
                <a:t>Number: Place Value</a:t>
              </a:r>
            </a:p>
            <a:p>
              <a:pPr algn="ctr"/>
              <a:r>
                <a:rPr lang="en-GB" sz="800" dirty="0"/>
                <a:t>Addition and Subtraction</a:t>
              </a:r>
            </a:p>
            <a:p>
              <a:pPr algn="ctr"/>
              <a:r>
                <a:rPr lang="en-GB" sz="800" dirty="0"/>
                <a:t>(</a:t>
              </a:r>
              <a:r>
                <a:rPr lang="en-GB" sz="800" dirty="0" smtClean="0"/>
                <a:t>length)</a:t>
              </a:r>
              <a:endParaRPr lang="en-US" sz="800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5837162" y="1818652"/>
              <a:ext cx="6921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6.3 Fractions </a:t>
              </a:r>
              <a:endParaRPr lang="en-US" sz="800" dirty="0"/>
            </a:p>
          </p:txBody>
        </p: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32140" y="3110086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167575" y="3377953"/>
              <a:ext cx="7306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6</a:t>
              </a:r>
              <a:r>
                <a:rPr lang="en-GB" sz="800" dirty="0" smtClean="0"/>
                <a:t>.7</a:t>
              </a:r>
              <a:endParaRPr lang="en-GB" sz="800" dirty="0"/>
            </a:p>
            <a:p>
              <a:pPr algn="ctr"/>
              <a:r>
                <a:rPr lang="en-GB" sz="800" dirty="0"/>
                <a:t>Subtraction and addition</a:t>
              </a:r>
            </a:p>
            <a:p>
              <a:pPr algn="ctr"/>
              <a:r>
                <a:rPr lang="en-GB" sz="800" dirty="0"/>
                <a:t>(whole numbers and fractions)</a:t>
              </a:r>
              <a:endParaRPr lang="en-US" sz="800" dirty="0"/>
            </a:p>
          </p:txBody>
        </p: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4732695" y="2134460"/>
              <a:ext cx="0" cy="44013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918742" y="1477388"/>
              <a:ext cx="11868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6.5</a:t>
              </a:r>
            </a:p>
            <a:p>
              <a:pPr algn="ctr"/>
              <a:r>
                <a:rPr lang="en-GB" sz="800" dirty="0"/>
                <a:t>Number: Place Value</a:t>
              </a:r>
            </a:p>
            <a:p>
              <a:pPr algn="ctr"/>
              <a:r>
                <a:rPr lang="en-GB" sz="800" dirty="0"/>
                <a:t>with Measurement</a:t>
              </a:r>
            </a:p>
            <a:p>
              <a:pPr algn="ctr"/>
              <a:r>
                <a:rPr lang="en-GB" sz="800" dirty="0"/>
                <a:t>(Mass, Capacity) and all</a:t>
              </a:r>
            </a:p>
            <a:p>
              <a:pPr algn="ctr"/>
              <a:r>
                <a:rPr lang="en-GB" sz="800" dirty="0"/>
                <a:t>four operations</a:t>
              </a:r>
              <a:endParaRPr lang="en-US" sz="800" dirty="0"/>
            </a:p>
          </p:txBody>
        </p: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01291" y="3076185"/>
              <a:ext cx="12122" cy="318818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625773" y="3128817"/>
              <a:ext cx="12133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6.4</a:t>
              </a:r>
            </a:p>
            <a:p>
              <a:pPr algn="ctr"/>
              <a:r>
                <a:rPr lang="en-GB" sz="800" dirty="0"/>
                <a:t>Percentages and Geometry (angle</a:t>
              </a:r>
            </a:p>
            <a:p>
              <a:pPr algn="ctr"/>
              <a:r>
                <a:rPr lang="en-GB" sz="800" dirty="0"/>
                <a:t>and circles) with measurement</a:t>
              </a:r>
            </a:p>
            <a:p>
              <a:pPr algn="ctr"/>
              <a:r>
                <a:rPr lang="en-GB" sz="800" dirty="0" smtClean="0"/>
                <a:t>(time) </a:t>
              </a:r>
              <a:endParaRPr lang="en-US" sz="800" dirty="0"/>
            </a:p>
          </p:txBody>
        </p: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48100" y="5344698"/>
              <a:ext cx="107198" cy="345066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5836" y="5343750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81577" y="5321642"/>
              <a:ext cx="0" cy="29431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568993" y="5650039"/>
              <a:ext cx="105048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5.1</a:t>
              </a:r>
            </a:p>
            <a:p>
              <a:pPr algn="ctr"/>
              <a:r>
                <a:rPr lang="en-GB" sz="800" dirty="0"/>
                <a:t>Number: Place Value</a:t>
              </a:r>
            </a:p>
            <a:p>
              <a:pPr algn="ctr"/>
              <a:r>
                <a:rPr lang="en-GB" sz="800" dirty="0"/>
                <a:t>Addition and Subtraction</a:t>
              </a:r>
            </a:p>
            <a:p>
              <a:pPr algn="ctr"/>
              <a:r>
                <a:rPr lang="en-GB" sz="800" dirty="0"/>
                <a:t>(length)</a:t>
              </a:r>
              <a:endParaRPr lang="en-US" sz="800" dirty="0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5324835" y="5700320"/>
              <a:ext cx="9492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5.3</a:t>
              </a:r>
            </a:p>
            <a:p>
              <a:pPr algn="ctr"/>
              <a:r>
                <a:rPr lang="en-US" sz="800" dirty="0" smtClean="0"/>
                <a:t> Fractions </a:t>
              </a:r>
              <a:endParaRPr lang="en-US" sz="800" dirty="0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7405856" y="5338267"/>
              <a:ext cx="9492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5.7</a:t>
              </a:r>
            </a:p>
            <a:p>
              <a:pPr algn="ctr"/>
              <a:r>
                <a:rPr lang="en-GB" sz="800" dirty="0"/>
                <a:t>Subtraction and addition</a:t>
              </a:r>
            </a:p>
            <a:p>
              <a:pPr algn="ctr"/>
              <a:r>
                <a:rPr lang="en-GB" sz="800" dirty="0"/>
                <a:t>(whole numbers and fractions)</a:t>
              </a:r>
              <a:endParaRPr lang="en-US" sz="800" dirty="0"/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234859" y="1630762"/>
              <a:ext cx="9492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6.6</a:t>
              </a:r>
            </a:p>
            <a:p>
              <a:pPr algn="ctr"/>
              <a:r>
                <a:rPr lang="en-GB" sz="800" dirty="0"/>
                <a:t>Fractions with Ratio and</a:t>
              </a:r>
            </a:p>
            <a:p>
              <a:pPr algn="ctr"/>
              <a:r>
                <a:rPr lang="en-GB" sz="800" dirty="0"/>
                <a:t>Geometry</a:t>
              </a:r>
              <a:endParaRPr lang="en-US" sz="800" dirty="0"/>
            </a:p>
          </p:txBody>
        </p: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3947114" y="2151830"/>
              <a:ext cx="0" cy="44013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798696" y="4033490"/>
              <a:ext cx="11159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5.2</a:t>
              </a:r>
            </a:p>
            <a:p>
              <a:pPr algn="ctr"/>
              <a:r>
                <a:rPr lang="en-GB" sz="800" dirty="0"/>
                <a:t>Multiplication and Division</a:t>
              </a:r>
            </a:p>
            <a:p>
              <a:pPr algn="ctr"/>
              <a:r>
                <a:rPr lang="en-GB" sz="800" dirty="0"/>
                <a:t>Measurement (</a:t>
              </a:r>
              <a:r>
                <a:rPr lang="en-GB" sz="800" dirty="0" smtClean="0"/>
                <a:t>Area)</a:t>
              </a:r>
              <a:endParaRPr lang="en-US" sz="800" dirty="0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5812806" y="5428280"/>
              <a:ext cx="152344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5.5</a:t>
              </a:r>
            </a:p>
            <a:p>
              <a:pPr algn="ctr"/>
              <a:r>
                <a:rPr lang="en-GB" sz="800" dirty="0"/>
                <a:t>Number: Place Value</a:t>
              </a:r>
            </a:p>
            <a:p>
              <a:pPr algn="ctr"/>
              <a:r>
                <a:rPr lang="en-GB" sz="800" dirty="0"/>
                <a:t>with Measurement</a:t>
              </a:r>
            </a:p>
            <a:p>
              <a:pPr algn="ctr"/>
              <a:r>
                <a:rPr lang="en-GB" sz="800" dirty="0"/>
                <a:t>(Mass, Capacity) </a:t>
              </a:r>
            </a:p>
            <a:p>
              <a:pPr algn="ctr"/>
              <a:r>
                <a:rPr lang="en-GB" sz="800" dirty="0"/>
                <a:t>four operations</a:t>
              </a:r>
              <a:endParaRPr lang="en-US" sz="800" dirty="0"/>
            </a:p>
          </p:txBody>
        </p: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1827813" y="4606506"/>
              <a:ext cx="194790" cy="301543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25871" y="4018835"/>
              <a:ext cx="15619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4.10</a:t>
              </a:r>
            </a:p>
            <a:p>
              <a:pPr algn="ctr"/>
              <a:r>
                <a:rPr lang="en-GB" sz="800" dirty="0"/>
                <a:t>Subtraction and addition</a:t>
              </a:r>
            </a:p>
            <a:p>
              <a:pPr algn="ctr"/>
              <a:r>
                <a:rPr lang="en-GB" sz="800" dirty="0"/>
                <a:t>with statistics</a:t>
              </a:r>
            </a:p>
            <a:p>
              <a:pPr algn="ctr"/>
              <a:r>
                <a:rPr lang="en-GB" sz="800" dirty="0"/>
                <a:t>Measurement (volume,</a:t>
              </a:r>
            </a:p>
            <a:p>
              <a:pPr algn="ctr"/>
              <a:r>
                <a:rPr lang="en-GB" sz="800" dirty="0"/>
                <a:t>capacity and scales)</a:t>
              </a:r>
              <a:endParaRPr lang="en-US" sz="800" dirty="0"/>
            </a:p>
          </p:txBody>
        </p: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1332422" y="5162296"/>
              <a:ext cx="327261" cy="243863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77124" y="4723051"/>
              <a:ext cx="9492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4.9 </a:t>
              </a:r>
              <a:r>
                <a:rPr lang="en-US" sz="800" dirty="0"/>
                <a:t>- Multiplication &amp; Division with fractions</a:t>
              </a:r>
              <a:endParaRPr lang="en-US" sz="800" dirty="0"/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973233" y="6061281"/>
              <a:ext cx="470629" cy="39123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50840" y="5751389"/>
              <a:ext cx="892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4.8 </a:t>
              </a:r>
              <a:r>
                <a:rPr lang="en-US" sz="800" dirty="0"/>
                <a:t>Measurement: Time </a:t>
              </a:r>
              <a:endParaRPr lang="en-US" sz="800" dirty="0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1236138" y="7547720"/>
              <a:ext cx="8889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4.6</a:t>
              </a:r>
            </a:p>
            <a:p>
              <a:r>
                <a:rPr lang="en-US" sz="800" dirty="0"/>
                <a:t>Fractions and Geometry</a:t>
              </a:r>
              <a:endParaRPr lang="en-US" sz="800" dirty="0"/>
            </a:p>
          </p:txBody>
        </p: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8591" y="7216241"/>
              <a:ext cx="181335" cy="391026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66422" y="6588396"/>
              <a:ext cx="168474" cy="262070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2226707" y="6402615"/>
              <a:ext cx="9487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4.7 </a:t>
              </a:r>
              <a:r>
                <a:rPr lang="en-US" sz="800" dirty="0"/>
                <a:t>- Addition &amp; Subtraction </a:t>
              </a:r>
              <a:endParaRPr lang="en-US" sz="800" dirty="0"/>
            </a:p>
          </p:txBody>
        </p: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41383" y="7460224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542146" y="8375111"/>
              <a:ext cx="10588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3.2 Addition &amp; Subtraction with measure (money &amp; length) </a:t>
              </a:r>
              <a:endParaRPr lang="en-US" sz="800" dirty="0"/>
            </a:p>
          </p:txBody>
        </p: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5120207" y="8784784"/>
              <a:ext cx="0" cy="44013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051949" y="6180504"/>
              <a:ext cx="8938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/>
                <a:t>4.2</a:t>
              </a:r>
            </a:p>
            <a:p>
              <a:r>
                <a:rPr lang="en-GB" sz="800" dirty="0"/>
                <a:t>Addition and</a:t>
              </a:r>
            </a:p>
            <a:p>
              <a:r>
                <a:rPr lang="en-GB" sz="800" dirty="0"/>
                <a:t>subtraction with</a:t>
              </a:r>
            </a:p>
            <a:p>
              <a:r>
                <a:rPr lang="en-GB" sz="800" dirty="0"/>
                <a:t>Measurement</a:t>
              </a:r>
            </a:p>
            <a:p>
              <a:r>
                <a:rPr lang="en-GB" sz="800" dirty="0" smtClean="0"/>
                <a:t>(Money, length) </a:t>
              </a:r>
              <a:endParaRPr lang="en-US" sz="800" dirty="0"/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05562" y="7489666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3394877" y="7757194"/>
              <a:ext cx="8282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4.3</a:t>
              </a:r>
            </a:p>
            <a:p>
              <a:r>
                <a:rPr lang="en-US" sz="800" dirty="0"/>
                <a:t>Multiplication</a:t>
              </a:r>
            </a:p>
            <a:p>
              <a:r>
                <a:rPr lang="en-US" sz="800" dirty="0"/>
                <a:t>and Division</a:t>
              </a:r>
              <a:endParaRPr lang="en-US" sz="800" dirty="0"/>
            </a:p>
          </p:txBody>
        </p: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3349158" y="6536479"/>
              <a:ext cx="0" cy="44013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3306809" y="6182108"/>
              <a:ext cx="7159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4.4</a:t>
              </a:r>
            </a:p>
            <a:p>
              <a:r>
                <a:rPr lang="en-US" sz="800" dirty="0"/>
                <a:t>Fractions and Geometry</a:t>
              </a:r>
              <a:endParaRPr lang="en-US" sz="800" dirty="0"/>
            </a:p>
          </p:txBody>
        </p: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85404" y="9706552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3500505" y="4164100"/>
              <a:ext cx="11215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4.16</a:t>
              </a:r>
              <a:endParaRPr lang="en-US" sz="800" dirty="0"/>
            </a:p>
            <a:p>
              <a:pPr algn="ctr"/>
              <a:r>
                <a:rPr lang="en-US" sz="800" dirty="0"/>
                <a:t>Measurement</a:t>
              </a:r>
            </a:p>
            <a:p>
              <a:pPr algn="ctr"/>
              <a:r>
                <a:rPr lang="en-US" sz="800" dirty="0" smtClean="0"/>
                <a:t>(Length) </a:t>
              </a:r>
              <a:endParaRPr lang="en-US" sz="800" dirty="0"/>
            </a:p>
          </p:txBody>
        </p: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5864759" y="6569089"/>
              <a:ext cx="0" cy="44013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39616" y="7507599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33333" y="6874778"/>
              <a:ext cx="233852" cy="210637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7566225" y="6685160"/>
              <a:ext cx="8660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3.11 - Multiplication and division</a:t>
              </a:r>
              <a:endParaRPr lang="en-US" sz="800" dirty="0"/>
            </a:p>
          </p:txBody>
        </p: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60563" y="6733405"/>
              <a:ext cx="176842" cy="227557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610992" y="6290317"/>
              <a:ext cx="1320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3.13</a:t>
              </a:r>
            </a:p>
            <a:p>
              <a:pPr algn="ctr"/>
              <a:r>
                <a:rPr lang="en-US" sz="800" dirty="0"/>
                <a:t>Addition and</a:t>
              </a:r>
            </a:p>
            <a:p>
              <a:pPr algn="ctr"/>
              <a:r>
                <a:rPr lang="en-US" sz="800" dirty="0"/>
                <a:t>subtraction</a:t>
              </a:r>
              <a:endParaRPr lang="en-US" sz="800" dirty="0"/>
            </a:p>
          </p:txBody>
        </p: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09938" y="7486788"/>
              <a:ext cx="164234" cy="254094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440183" y="7608491"/>
              <a:ext cx="6726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3.12</a:t>
              </a:r>
            </a:p>
            <a:p>
              <a:pPr algn="ctr"/>
              <a:r>
                <a:rPr lang="en-US" sz="800" dirty="0"/>
                <a:t>Geometry</a:t>
              </a:r>
              <a:endParaRPr lang="en-US" sz="800" dirty="0"/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5624743" y="7828248"/>
              <a:ext cx="9045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3.15</a:t>
              </a:r>
            </a:p>
            <a:p>
              <a:pPr algn="ctr"/>
              <a:r>
                <a:rPr lang="en-US" sz="800" dirty="0"/>
                <a:t>Measurement</a:t>
              </a:r>
            </a:p>
            <a:p>
              <a:pPr algn="ctr"/>
              <a:r>
                <a:rPr lang="en-US" sz="800" dirty="0"/>
                <a:t>(Money</a:t>
              </a:r>
              <a:r>
                <a:rPr lang="en-US" sz="800" dirty="0" smtClean="0"/>
                <a:t>, time) </a:t>
              </a:r>
              <a:endParaRPr lang="en-US" sz="800" dirty="0"/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081349" y="6122588"/>
              <a:ext cx="9492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3.14</a:t>
              </a:r>
            </a:p>
            <a:p>
              <a:pPr algn="ctr"/>
              <a:r>
                <a:rPr lang="en-GB" sz="800" dirty="0"/>
                <a:t>Multiplication and</a:t>
              </a:r>
            </a:p>
            <a:p>
              <a:pPr algn="ctr"/>
              <a:r>
                <a:rPr lang="en-GB" sz="800" dirty="0"/>
                <a:t>Division with Fractions</a:t>
              </a:r>
              <a:endParaRPr lang="en-US" sz="800" dirty="0"/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14112" y="9538475"/>
              <a:ext cx="119592" cy="336154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7258037" y="9818466"/>
              <a:ext cx="9492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3.6 – Fractions &amp; Geometry</a:t>
              </a:r>
              <a:endParaRPr lang="en-US" sz="800" dirty="0"/>
            </a:p>
          </p:txBody>
        </p: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7153216" y="8784783"/>
              <a:ext cx="269415" cy="197708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317694" y="8610598"/>
              <a:ext cx="9492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3.7 - Addition &amp; Subtraction </a:t>
              </a:r>
              <a:endParaRPr lang="en-US" sz="800" dirty="0"/>
            </a:p>
          </p:txBody>
        </p: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10404" y="8718436"/>
              <a:ext cx="393722" cy="1640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8058090" y="8511802"/>
              <a:ext cx="9492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3.8 Measurement: Time </a:t>
              </a:r>
              <a:endParaRPr lang="en-US" sz="800" dirty="0"/>
            </a:p>
          </p:txBody>
        </p: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45642" y="8024987"/>
              <a:ext cx="244400" cy="303496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354859" y="8050130"/>
              <a:ext cx="9492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3.9 - Multiplication &amp; Division with fractions</a:t>
              </a:r>
              <a:endParaRPr lang="en-US" sz="800" dirty="0"/>
            </a:p>
          </p:txBody>
        </p: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07901" y="9718674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285268" y="10090110"/>
              <a:ext cx="12268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3.1 – Number: Place Value Addition &amp; Subtraction </a:t>
              </a:r>
              <a:endParaRPr lang="en-US" sz="800" dirty="0"/>
            </a:p>
          </p:txBody>
        </p: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4053958" y="6536479"/>
              <a:ext cx="0" cy="44013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234101" y="7841494"/>
              <a:ext cx="12243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/>
                <a:t>4.1</a:t>
              </a:r>
            </a:p>
            <a:p>
              <a:r>
                <a:rPr lang="en-GB" sz="800" dirty="0"/>
                <a:t>Number: Place Value</a:t>
              </a:r>
            </a:p>
            <a:p>
              <a:r>
                <a:rPr lang="en-GB" sz="800" dirty="0"/>
                <a:t>Addition and Subtraction</a:t>
              </a:r>
              <a:endParaRPr lang="en-US" sz="800" dirty="0"/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5213915" y="10102801"/>
              <a:ext cx="821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3.3 Multiplication &amp; Division </a:t>
              </a:r>
              <a:endParaRPr lang="en-US" sz="800" dirty="0"/>
            </a:p>
          </p:txBody>
        </p:sp>
        <p:cxnSp>
          <p:nvCxnSpPr>
            <p:cNvPr id="247" name="Straight Connector 246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55137" y="9690551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2006459" y="7672855"/>
              <a:ext cx="14150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4.5</a:t>
              </a:r>
            </a:p>
            <a:p>
              <a:pPr algn="ctr"/>
              <a:r>
                <a:rPr lang="en-GB" sz="800" dirty="0"/>
                <a:t>Number: Place Value</a:t>
              </a:r>
            </a:p>
            <a:p>
              <a:pPr algn="ctr"/>
              <a:r>
                <a:rPr lang="en-GB" sz="800" dirty="0"/>
                <a:t>with Measurement</a:t>
              </a:r>
            </a:p>
            <a:p>
              <a:pPr algn="ctr"/>
              <a:r>
                <a:rPr lang="en-GB" sz="800" dirty="0"/>
                <a:t>(Length, Mass,</a:t>
              </a:r>
              <a:endParaRPr lang="en-US" sz="800" dirty="0"/>
            </a:p>
          </p:txBody>
        </p: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93120" y="7514055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6108314" y="8808659"/>
              <a:ext cx="0" cy="44013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5568975" y="8512069"/>
              <a:ext cx="7599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3.4 Fractions &amp; Geometry </a:t>
              </a:r>
              <a:endParaRPr lang="en-US" sz="800" dirty="0"/>
            </a:p>
          </p:txBody>
        </p:sp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22039" y="11911182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35704" y="11056016"/>
              <a:ext cx="199868" cy="356677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TextBox 258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006691" y="10159627"/>
              <a:ext cx="12743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 smtClean="0"/>
                <a:t>3.5 Number</a:t>
              </a:r>
              <a:r>
                <a:rPr lang="en-GB" sz="800" dirty="0"/>
                <a:t>: Place Value</a:t>
              </a:r>
            </a:p>
            <a:p>
              <a:pPr algn="ctr"/>
              <a:r>
                <a:rPr lang="en-GB" sz="800" dirty="0"/>
                <a:t>with Measurement</a:t>
              </a:r>
            </a:p>
            <a:p>
              <a:pPr algn="ctr"/>
              <a:r>
                <a:rPr lang="en-GB" sz="800" dirty="0"/>
                <a:t>(Length, Mass,</a:t>
              </a:r>
              <a:endParaRPr lang="en-US" sz="800" dirty="0"/>
            </a:p>
          </p:txBody>
        </p:sp>
        <p:sp>
          <p:nvSpPr>
            <p:cNvPr id="261" name="TextBox 260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5394163" y="12177174"/>
              <a:ext cx="1152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2.2 Measurement: Money. Addition &amp; Subtraction   </a:t>
              </a:r>
              <a:endParaRPr lang="en-US" sz="800" dirty="0"/>
            </a:p>
          </p:txBody>
        </p:sp>
        <p:cxnSp>
          <p:nvCxnSpPr>
            <p:cNvPr id="262" name="Straight Connector 261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94119" y="11086877"/>
              <a:ext cx="3953" cy="318348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2790301" y="10654209"/>
              <a:ext cx="8349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2.5b  Measurement:</a:t>
              </a:r>
            </a:p>
            <a:p>
              <a:pPr algn="ctr"/>
              <a:r>
                <a:rPr lang="en-US" sz="800" dirty="0"/>
                <a:t>Mass and time</a:t>
              </a:r>
              <a:endParaRPr lang="en-US" sz="800" dirty="0"/>
            </a:p>
          </p:txBody>
        </p: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14591" y="11911182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TextBox 266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2058825" y="12220195"/>
              <a:ext cx="9799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2.5 Addition &amp; Subtraction </a:t>
              </a:r>
              <a:endParaRPr lang="en-US" sz="800" dirty="0"/>
            </a:p>
          </p:txBody>
        </p: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22938" y="11724179"/>
              <a:ext cx="144935" cy="374005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992534" y="11830513"/>
              <a:ext cx="99117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800" dirty="0"/>
            </a:p>
          </p:txBody>
        </p:sp>
        <p:cxnSp>
          <p:nvCxnSpPr>
            <p:cNvPr id="274" name="Straight Connector 273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30701" y="11046889"/>
              <a:ext cx="215074" cy="248403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2136481" y="10705054"/>
              <a:ext cx="8310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2.6b Multiplication &amp; Division </a:t>
              </a:r>
            </a:p>
            <a:p>
              <a:pPr algn="ctr"/>
              <a:endParaRPr lang="en-US" sz="800" dirty="0"/>
            </a:p>
          </p:txBody>
        </p:sp>
        <p:cxnSp>
          <p:nvCxnSpPr>
            <p:cNvPr id="278" name="Straight Connector 277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59338" y="10765022"/>
              <a:ext cx="342725" cy="128267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483730" y="11225126"/>
              <a:ext cx="10699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2.7 Number and PV with Addition &amp; Subtraction </a:t>
              </a:r>
              <a:endParaRPr lang="en-US" sz="800" dirty="0"/>
            </a:p>
          </p:txBody>
        </p:sp>
        <p:cxnSp>
          <p:nvCxnSpPr>
            <p:cNvPr id="283" name="Straight Connector 282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1572469" y="9261847"/>
              <a:ext cx="249043" cy="293746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867531" y="8859218"/>
              <a:ext cx="9584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800" dirty="0"/>
            </a:p>
          </p:txBody>
        </p: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2898212" y="8924060"/>
              <a:ext cx="9210" cy="32628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2433856" y="8369850"/>
              <a:ext cx="95367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2.13 Fractions with Multiplication &amp; Division </a:t>
              </a:r>
              <a:endParaRPr lang="en-US" sz="800" dirty="0"/>
            </a:p>
          </p:txBody>
        </p: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63032" y="2690515"/>
              <a:ext cx="123992" cy="225687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215435" y="4534225"/>
              <a:ext cx="81942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5.8 Statistics </a:t>
              </a:r>
              <a:endParaRPr lang="en-US" sz="800" dirty="0"/>
            </a:p>
          </p:txBody>
        </p: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73622" y="5261886"/>
              <a:ext cx="265762" cy="231051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6781880" y="4710361"/>
              <a:ext cx="297968" cy="123236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989868" y="5514810"/>
              <a:ext cx="7159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5.6</a:t>
              </a:r>
            </a:p>
            <a:p>
              <a:r>
                <a:rPr lang="en-US" sz="800" dirty="0"/>
                <a:t>Fractions (%) and Geometry</a:t>
              </a:r>
              <a:endParaRPr lang="en-US" sz="800" dirty="0"/>
            </a:p>
          </p:txBody>
        </p:sp>
        <p:cxnSp>
          <p:nvCxnSpPr>
            <p:cNvPr id="307" name="Straight Connector 306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782926" y="4963572"/>
              <a:ext cx="347831" cy="73355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" name="TextBox 311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6580498" y="4124767"/>
              <a:ext cx="6969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/>
                <a:t>5.10</a:t>
              </a:r>
            </a:p>
            <a:p>
              <a:r>
                <a:rPr lang="en-GB" sz="800" dirty="0" smtClean="0"/>
                <a:t>Addition &amp; Subtraction </a:t>
              </a:r>
              <a:endParaRPr lang="en-GB" sz="800" dirty="0"/>
            </a:p>
          </p:txBody>
        </p: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7174227" y="4407680"/>
              <a:ext cx="248404" cy="188384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8" name="TextBox 317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7457136" y="2337321"/>
              <a:ext cx="9851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800" dirty="0"/>
            </a:p>
          </p:txBody>
        </p:sp>
        <p:cxnSp>
          <p:nvCxnSpPr>
            <p:cNvPr id="320" name="Straight Connector 319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22788" y="5328612"/>
              <a:ext cx="106475" cy="350311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  <a:stCxn id="324" idx="2"/>
            </p:cNvCxnSpPr>
            <p:nvPr/>
          </p:nvCxnSpPr>
          <p:spPr>
            <a:xfrm>
              <a:off x="2419229" y="4500478"/>
              <a:ext cx="173154" cy="35708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1944615" y="4161924"/>
              <a:ext cx="9492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4.12</a:t>
              </a:r>
            </a:p>
            <a:p>
              <a:pPr algn="ctr"/>
              <a:r>
                <a:rPr lang="en-US" sz="800" dirty="0"/>
                <a:t>Geometry</a:t>
              </a:r>
              <a:endParaRPr lang="en-US" sz="800" dirty="0"/>
            </a:p>
          </p:txBody>
        </p:sp>
        <p:cxnSp>
          <p:nvCxnSpPr>
            <p:cNvPr id="328" name="Straight Connector 327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65807" y="5314427"/>
              <a:ext cx="0" cy="37867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3129227" y="4453205"/>
              <a:ext cx="14954" cy="342655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4" name="TextBox 333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2771805" y="4263465"/>
              <a:ext cx="9492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800" dirty="0"/>
            </a:p>
          </p:txBody>
        </p:sp>
        <p:cxnSp>
          <p:nvCxnSpPr>
            <p:cNvPr id="338" name="Straight Connector 337">
              <a:extLst>
                <a:ext uri="{FF2B5EF4-FFF2-40B4-BE49-F238E27FC236}">
                  <a16:creationId xmlns:a16="http://schemas.microsoft.com/office/drawing/2014/main" id="{A9E32079-4DB0-B142-9C0E-33EA19DAE26F}"/>
                </a:ext>
              </a:extLst>
            </p:cNvPr>
            <p:cNvCxnSpPr>
              <a:cxnSpLocks/>
            </p:cNvCxnSpPr>
            <p:nvPr/>
          </p:nvCxnSpPr>
          <p:spPr>
            <a:xfrm>
              <a:off x="3840612" y="4432585"/>
              <a:ext cx="8989" cy="367625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3" name="TextBox 342">
              <a:extLst>
                <a:ext uri="{FF2B5EF4-FFF2-40B4-BE49-F238E27FC236}">
                  <a16:creationId xmlns:a16="http://schemas.microsoft.com/office/drawing/2014/main" id="{39D9D989-3FE8-3A48-A3DA-4F44494D3A3A}"/>
                </a:ext>
              </a:extLst>
            </p:cNvPr>
            <p:cNvSpPr txBox="1"/>
            <p:nvPr/>
          </p:nvSpPr>
          <p:spPr>
            <a:xfrm>
              <a:off x="2642538" y="4054279"/>
              <a:ext cx="8825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 smtClean="0"/>
                <a:t>4.13</a:t>
              </a:r>
            </a:p>
            <a:p>
              <a:r>
                <a:rPr lang="en-GB" sz="800" dirty="0" smtClean="0"/>
                <a:t>Addition and</a:t>
              </a:r>
            </a:p>
            <a:p>
              <a:r>
                <a:rPr lang="en-GB" sz="800" dirty="0" smtClean="0"/>
                <a:t>subtraction with</a:t>
              </a:r>
            </a:p>
            <a:p>
              <a:r>
                <a:rPr lang="en-GB" sz="800" dirty="0" smtClean="0"/>
                <a:t>statistics</a:t>
              </a:r>
              <a:endParaRPr lang="en-US" sz="800" dirty="0"/>
            </a:p>
          </p:txBody>
        </p:sp>
        <p:sp>
          <p:nvSpPr>
            <p:cNvPr id="303" name="TextBox 302"/>
            <p:cNvSpPr txBox="1"/>
            <p:nvPr/>
          </p:nvSpPr>
          <p:spPr>
            <a:xfrm>
              <a:off x="2464579" y="803555"/>
              <a:ext cx="47321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 smtClean="0"/>
                <a:t>Vision statement here…</a:t>
              </a:r>
              <a:endParaRPr lang="en-GB" sz="800" dirty="0"/>
            </a:p>
            <a:p>
              <a:endParaRPr lang="en-GB" sz="800" dirty="0"/>
            </a:p>
          </p:txBody>
        </p:sp>
      </p:grpSp>
      <p:sp>
        <p:nvSpPr>
          <p:cNvPr id="184" name="Rectangle 183"/>
          <p:cNvSpPr/>
          <p:nvPr/>
        </p:nvSpPr>
        <p:spPr>
          <a:xfrm>
            <a:off x="5027596" y="2505828"/>
            <a:ext cx="66219" cy="636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86" name="TextBox 185"/>
          <p:cNvSpPr txBox="1"/>
          <p:nvPr/>
        </p:nvSpPr>
        <p:spPr>
          <a:xfrm>
            <a:off x="5121262" y="2630392"/>
            <a:ext cx="1184291" cy="369332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Autumn</a:t>
            </a:r>
            <a:endParaRPr lang="en-GB" dirty="0"/>
          </a:p>
        </p:txBody>
      </p:sp>
      <p:sp>
        <p:nvSpPr>
          <p:cNvPr id="192" name="Rectangle 191"/>
          <p:cNvSpPr/>
          <p:nvPr/>
        </p:nvSpPr>
        <p:spPr>
          <a:xfrm>
            <a:off x="6642992" y="4809875"/>
            <a:ext cx="66219" cy="636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93" name="TextBox 192"/>
          <p:cNvSpPr txBox="1"/>
          <p:nvPr/>
        </p:nvSpPr>
        <p:spPr>
          <a:xfrm rot="8145810">
            <a:off x="6830942" y="4723229"/>
            <a:ext cx="1189765" cy="369332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Spring</a:t>
            </a:r>
            <a:endParaRPr lang="en-GB" dirty="0"/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H="1">
            <a:off x="7791903" y="7480775"/>
            <a:ext cx="260262" cy="2782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7922608" y="7429158"/>
            <a:ext cx="1226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3.10 - </a:t>
            </a:r>
            <a:r>
              <a:rPr lang="en-GB" sz="800" dirty="0"/>
              <a:t>Subtraction and addition</a:t>
            </a:r>
          </a:p>
          <a:p>
            <a:pPr algn="ctr"/>
            <a:r>
              <a:rPr lang="en-GB" sz="800" dirty="0"/>
              <a:t>with statistics</a:t>
            </a:r>
          </a:p>
          <a:p>
            <a:pPr algn="ctr"/>
            <a:r>
              <a:rPr lang="en-GB" sz="800" dirty="0"/>
              <a:t>Measurement (volume,</a:t>
            </a:r>
          </a:p>
          <a:p>
            <a:pPr algn="ctr"/>
            <a:r>
              <a:rPr lang="en-GB" sz="800" dirty="0"/>
              <a:t>capacity and scales)</a:t>
            </a:r>
            <a:endParaRPr lang="en-US" sz="800" dirty="0"/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6436846" y="6667283"/>
            <a:ext cx="0" cy="3319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2098417" y="5661310"/>
            <a:ext cx="866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4.11 </a:t>
            </a:r>
            <a:r>
              <a:rPr lang="en-US" sz="800" dirty="0"/>
              <a:t>- Multiplication and division</a:t>
            </a:r>
            <a:endParaRPr lang="en-US" sz="800" dirty="0"/>
          </a:p>
        </p:txBody>
      </p: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V="1">
            <a:off x="3367323" y="5366712"/>
            <a:ext cx="0" cy="3786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TextBox 210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2858871" y="5555754"/>
            <a:ext cx="1011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4.14</a:t>
            </a:r>
          </a:p>
          <a:p>
            <a:r>
              <a:rPr lang="en-GB" sz="800" dirty="0"/>
              <a:t>Multiplication and</a:t>
            </a:r>
          </a:p>
          <a:p>
            <a:r>
              <a:rPr lang="en-GB" sz="800" dirty="0"/>
              <a:t>Division with Fractions</a:t>
            </a:r>
            <a:endParaRPr lang="en-US" sz="800" dirty="0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3513583" y="5662917"/>
            <a:ext cx="1121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4.15</a:t>
            </a:r>
            <a:endParaRPr lang="en-US" sz="800" dirty="0"/>
          </a:p>
          <a:p>
            <a:pPr algn="ctr"/>
            <a:r>
              <a:rPr lang="en-US" sz="800" dirty="0"/>
              <a:t>Measurement</a:t>
            </a:r>
          </a:p>
          <a:p>
            <a:pPr algn="ctr"/>
            <a:r>
              <a:rPr lang="en-US" sz="800" dirty="0" smtClean="0"/>
              <a:t>(Money, time) </a:t>
            </a:r>
            <a:endParaRPr lang="en-US" sz="800" dirty="0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5073201" y="6263322"/>
            <a:ext cx="1121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3.16</a:t>
            </a:r>
          </a:p>
          <a:p>
            <a:pPr algn="ctr"/>
            <a:r>
              <a:rPr lang="en-US" sz="800" dirty="0"/>
              <a:t>Measurement</a:t>
            </a:r>
          </a:p>
          <a:p>
            <a:pPr algn="ctr"/>
            <a:r>
              <a:rPr lang="en-US" sz="800" dirty="0" smtClean="0"/>
              <a:t>(time) </a:t>
            </a:r>
            <a:endParaRPr lang="en-US" sz="800" dirty="0"/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  <a:stCxn id="131" idx="2"/>
          </p:cNvCxnSpPr>
          <p:nvPr/>
        </p:nvCxnSpPr>
        <p:spPr>
          <a:xfrm>
            <a:off x="5279449" y="4640929"/>
            <a:ext cx="14034" cy="30105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H="1">
            <a:off x="6132076" y="4562035"/>
            <a:ext cx="13191" cy="3029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5621357" y="3945850"/>
            <a:ext cx="837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5.4</a:t>
            </a:r>
          </a:p>
          <a:p>
            <a:pPr algn="ctr"/>
            <a:r>
              <a:rPr lang="en-GB" sz="800" dirty="0"/>
              <a:t>Fractions and Geometry</a:t>
            </a:r>
          </a:p>
          <a:p>
            <a:pPr algn="ctr"/>
            <a:r>
              <a:rPr lang="en-GB" sz="800" dirty="0"/>
              <a:t>Measurement (</a:t>
            </a:r>
            <a:r>
              <a:rPr lang="en-GB" sz="800" dirty="0" smtClean="0"/>
              <a:t>time</a:t>
            </a:r>
            <a:r>
              <a:rPr lang="en-GB" sz="800" dirty="0"/>
              <a:t>)</a:t>
            </a:r>
            <a:endParaRPr lang="en-US" sz="800" dirty="0"/>
          </a:p>
        </p:txBody>
      </p: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H="1" flipV="1">
            <a:off x="6971901" y="5372702"/>
            <a:ext cx="265762" cy="23105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7862110" y="4870430"/>
            <a:ext cx="949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5.9 – Fractions with measure (volume, capacity, metric &amp; imperial) </a:t>
            </a:r>
            <a:endParaRPr lang="en-US" sz="800" dirty="0"/>
          </a:p>
        </p:txBody>
      </p: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H="1" flipV="1">
            <a:off x="7837566" y="4670884"/>
            <a:ext cx="363981" cy="574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8138415" y="4323120"/>
            <a:ext cx="971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5.11</a:t>
            </a:r>
          </a:p>
          <a:p>
            <a:r>
              <a:rPr lang="en-GB" sz="800" dirty="0"/>
              <a:t>Multiplication and division (tables and related </a:t>
            </a:r>
            <a:r>
              <a:rPr lang="en-GB" sz="800" dirty="0" smtClean="0"/>
              <a:t>facts</a:t>
            </a:r>
            <a:r>
              <a:rPr lang="en-US" sz="800" dirty="0"/>
              <a:t>)</a:t>
            </a:r>
            <a:endParaRPr lang="en-GB" dirty="0"/>
          </a:p>
        </p:txBody>
      </p: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H="1">
            <a:off x="7974134" y="4159356"/>
            <a:ext cx="363587" cy="1575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TextBox 278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8137934" y="3865790"/>
            <a:ext cx="949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5.12</a:t>
            </a:r>
          </a:p>
          <a:p>
            <a:pPr algn="ctr"/>
            <a:r>
              <a:rPr lang="en-US" sz="800" dirty="0"/>
              <a:t>Multiplication</a:t>
            </a:r>
          </a:p>
          <a:p>
            <a:pPr algn="ctr"/>
            <a:r>
              <a:rPr lang="en-US" sz="800" dirty="0"/>
              <a:t>and division</a:t>
            </a:r>
            <a:endParaRPr lang="en-US" sz="800" dirty="0"/>
          </a:p>
        </p:txBody>
      </p: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7168417" y="4047842"/>
            <a:ext cx="375919" cy="471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TextBox 287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6375389" y="3988226"/>
            <a:ext cx="9492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5.13 - Geometry</a:t>
            </a:r>
            <a:endParaRPr lang="en-US" sz="800" dirty="0"/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H="1">
            <a:off x="8011282" y="3649818"/>
            <a:ext cx="363587" cy="1575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6337179" y="3580855"/>
            <a:ext cx="978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5.14 All </a:t>
            </a:r>
            <a:r>
              <a:rPr lang="en-US" sz="800" dirty="0"/>
              <a:t>four operations</a:t>
            </a:r>
            <a:endParaRPr lang="en-US" sz="800" dirty="0"/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7149196" y="3850533"/>
            <a:ext cx="375919" cy="471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extBox 299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8135276" y="3378966"/>
            <a:ext cx="949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5.16</a:t>
            </a:r>
          </a:p>
          <a:p>
            <a:pPr algn="ctr"/>
            <a:r>
              <a:rPr lang="en-US" sz="800" dirty="0"/>
              <a:t>Fractions (%) with</a:t>
            </a:r>
          </a:p>
          <a:p>
            <a:pPr algn="ctr"/>
            <a:r>
              <a:rPr lang="en-US" sz="800" dirty="0"/>
              <a:t>geometry</a:t>
            </a:r>
            <a:endParaRPr lang="en-US" sz="800" dirty="0"/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7434732" y="2174494"/>
            <a:ext cx="1188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5.18</a:t>
            </a:r>
          </a:p>
          <a:p>
            <a:pPr algn="ctr"/>
            <a:r>
              <a:rPr lang="en-GB" sz="800" dirty="0"/>
              <a:t>All four</a:t>
            </a:r>
          </a:p>
          <a:p>
            <a:pPr algn="ctr"/>
            <a:r>
              <a:rPr lang="en-GB" sz="800" dirty="0"/>
              <a:t>operations with</a:t>
            </a:r>
          </a:p>
          <a:p>
            <a:pPr algn="ctr"/>
            <a:r>
              <a:rPr lang="en-GB" sz="800" dirty="0"/>
              <a:t>decimals and</a:t>
            </a:r>
          </a:p>
          <a:p>
            <a:pPr algn="ctr"/>
            <a:r>
              <a:rPr lang="en-GB" sz="800" dirty="0"/>
              <a:t>measure</a:t>
            </a:r>
            <a:endParaRPr lang="en-US" sz="800" dirty="0"/>
          </a:p>
        </p:txBody>
      </p:sp>
      <p:cxnSp>
        <p:nvCxnSpPr>
          <p:cNvPr id="306" name="Straight Connector 305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H="1">
            <a:off x="7915426" y="3196741"/>
            <a:ext cx="229727" cy="2354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TextBox 308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7902777" y="2876010"/>
            <a:ext cx="118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5.17</a:t>
            </a:r>
          </a:p>
          <a:p>
            <a:pPr algn="ctr"/>
            <a:r>
              <a:rPr lang="en-GB" sz="800" dirty="0"/>
              <a:t>Multiplication</a:t>
            </a:r>
          </a:p>
          <a:p>
            <a:pPr algn="ctr"/>
            <a:r>
              <a:rPr lang="en-GB" sz="800" dirty="0"/>
              <a:t>and division</a:t>
            </a:r>
            <a:endParaRPr lang="en-US" sz="800" dirty="0"/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5457184" y="2174494"/>
            <a:ext cx="0" cy="4401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TextBox 318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3554647" y="3462756"/>
            <a:ext cx="8194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6</a:t>
            </a:r>
            <a:r>
              <a:rPr lang="en-US" sz="800" dirty="0" smtClean="0"/>
              <a:t>.8 Statistics </a:t>
            </a:r>
            <a:endParaRPr lang="en-US" sz="800" dirty="0"/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3431199" y="2182198"/>
            <a:ext cx="125135" cy="4055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2857162" y="2147623"/>
            <a:ext cx="0" cy="4401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TextBox 324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2560003" y="1700454"/>
            <a:ext cx="644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6.13 Statutory Tests</a:t>
            </a:r>
            <a:endParaRPr lang="en-US" sz="800" dirty="0"/>
          </a:p>
        </p:txBody>
      </p: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2404785" y="2218963"/>
            <a:ext cx="0" cy="4401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TextBox 326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2014853" y="1697465"/>
            <a:ext cx="706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6.14</a:t>
            </a:r>
          </a:p>
          <a:p>
            <a:pPr algn="ctr"/>
            <a:r>
              <a:rPr lang="en-US" sz="800" dirty="0"/>
              <a:t>Fractions</a:t>
            </a:r>
          </a:p>
          <a:p>
            <a:pPr algn="ctr"/>
            <a:r>
              <a:rPr lang="en-US" sz="800" dirty="0"/>
              <a:t>and</a:t>
            </a:r>
          </a:p>
          <a:p>
            <a:pPr algn="ctr"/>
            <a:r>
              <a:rPr lang="en-US" sz="800" dirty="0"/>
              <a:t>equivalence</a:t>
            </a:r>
            <a:endParaRPr lang="en-US" sz="800" dirty="0"/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1303021" y="3378214"/>
            <a:ext cx="1088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6.15</a:t>
            </a:r>
          </a:p>
          <a:p>
            <a:pPr algn="ctr"/>
            <a:r>
              <a:rPr lang="en-GB" sz="800" dirty="0"/>
              <a:t>All four</a:t>
            </a:r>
          </a:p>
          <a:p>
            <a:pPr algn="ctr"/>
            <a:r>
              <a:rPr lang="en-GB" sz="800" dirty="0" smtClean="0"/>
              <a:t>operation</a:t>
            </a:r>
            <a:endParaRPr lang="en-US" sz="800" dirty="0"/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1867390" y="2164910"/>
            <a:ext cx="0" cy="4401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1437710" y="1395161"/>
            <a:ext cx="706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6.16</a:t>
            </a:r>
          </a:p>
          <a:p>
            <a:pPr algn="ctr"/>
            <a:r>
              <a:rPr lang="en-GB" sz="800" dirty="0"/>
              <a:t>Geometry with fractions,</a:t>
            </a:r>
          </a:p>
          <a:p>
            <a:pPr algn="ctr"/>
            <a:r>
              <a:rPr lang="en-GB" sz="800" dirty="0"/>
              <a:t>ratio and proportion</a:t>
            </a:r>
            <a:endParaRPr lang="en-US" sz="800" dirty="0"/>
          </a:p>
        </p:txBody>
      </p: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V="1">
            <a:off x="1169722" y="3151482"/>
            <a:ext cx="306757" cy="3599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TextBox 334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525466" y="3397893"/>
            <a:ext cx="1088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6.17</a:t>
            </a:r>
          </a:p>
          <a:p>
            <a:pPr algn="ctr"/>
            <a:r>
              <a:rPr lang="en-GB" sz="800" dirty="0"/>
              <a:t>Multiplication</a:t>
            </a:r>
          </a:p>
          <a:p>
            <a:pPr algn="ctr"/>
            <a:r>
              <a:rPr lang="en-GB" sz="800" dirty="0"/>
              <a:t>and division</a:t>
            </a:r>
            <a:endParaRPr lang="en-US" sz="800" dirty="0"/>
          </a:p>
        </p:txBody>
      </p: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1169722" y="2128113"/>
            <a:ext cx="196915" cy="4657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TextBox 336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639263" y="1472991"/>
            <a:ext cx="867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6.18</a:t>
            </a:r>
          </a:p>
          <a:p>
            <a:pPr algn="ctr"/>
            <a:r>
              <a:rPr lang="en-GB" sz="800" dirty="0"/>
              <a:t>All four</a:t>
            </a:r>
          </a:p>
          <a:p>
            <a:pPr algn="ctr"/>
            <a:r>
              <a:rPr lang="en-GB" sz="800" dirty="0"/>
              <a:t>operations with</a:t>
            </a:r>
          </a:p>
          <a:p>
            <a:pPr algn="ctr"/>
            <a:r>
              <a:rPr lang="en-GB" sz="800" dirty="0"/>
              <a:t>decimals and</a:t>
            </a:r>
          </a:p>
          <a:p>
            <a:pPr algn="ctr"/>
            <a:r>
              <a:rPr lang="en-GB" sz="800" dirty="0"/>
              <a:t>measure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5698611" y="10672849"/>
            <a:ext cx="1226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.1 – Number: Place Value Addition &amp; Subtraction </a:t>
            </a:r>
            <a:endParaRPr lang="en-US" sz="800" dirty="0"/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5042982" y="11096052"/>
            <a:ext cx="24039" cy="3916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" name="TextBox 341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4374420" y="10727091"/>
            <a:ext cx="821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</a:t>
            </a:r>
            <a:r>
              <a:rPr lang="en-US" sz="800" dirty="0" smtClean="0"/>
              <a:t>.3a Multiplication &amp; Division </a:t>
            </a:r>
            <a:endParaRPr lang="en-US" sz="800" dirty="0"/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V="1">
            <a:off x="4894964" y="11875887"/>
            <a:ext cx="0" cy="3786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TextBox 344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3862950" y="12123353"/>
            <a:ext cx="1152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2.3b – Fractions &amp; Geometry </a:t>
            </a:r>
            <a:endParaRPr lang="en-US" sz="800" dirty="0"/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3563895" y="10698556"/>
            <a:ext cx="8216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2.4 </a:t>
            </a:r>
            <a:endParaRPr lang="en-GB" sz="800" dirty="0"/>
          </a:p>
          <a:p>
            <a:r>
              <a:rPr lang="en-GB" sz="800" dirty="0"/>
              <a:t>Number: Place Value with addition and subtraction</a:t>
            </a:r>
            <a:r>
              <a:rPr lang="en-GB" dirty="0"/>
              <a:t>	</a:t>
            </a:r>
          </a:p>
          <a:p>
            <a:pPr algn="ctr"/>
            <a:endParaRPr lang="en-US" sz="800" dirty="0"/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2815708" y="12254566"/>
            <a:ext cx="11525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2.4b – Statistics </a:t>
            </a:r>
            <a:endParaRPr lang="en-US" sz="800" dirty="0"/>
          </a:p>
        </p:txBody>
      </p: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V="1">
            <a:off x="2612317" y="11894669"/>
            <a:ext cx="0" cy="3786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H="1">
            <a:off x="2764710" y="11060800"/>
            <a:ext cx="199868" cy="35667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TextBox 349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922890" y="12120848"/>
            <a:ext cx="1152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2.6b </a:t>
            </a:r>
            <a:r>
              <a:rPr lang="en-US" sz="800" dirty="0"/>
              <a:t>– Fractions &amp; Geometry </a:t>
            </a:r>
            <a:endParaRPr lang="en-US" sz="800" dirty="0"/>
          </a:p>
        </p:txBody>
      </p: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V="1">
            <a:off x="1265927" y="11413461"/>
            <a:ext cx="301364" cy="2308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TextBox 351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2051380" y="10583679"/>
            <a:ext cx="10699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2.7b Statistics </a:t>
            </a:r>
            <a:endParaRPr lang="en-US" sz="800" dirty="0"/>
          </a:p>
        </p:txBody>
      </p: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V="1">
            <a:off x="929168" y="10778047"/>
            <a:ext cx="404308" cy="1426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TextBox 353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5196" y="10664018"/>
            <a:ext cx="1069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2.8 Addition &amp; Subtraction with money</a:t>
            </a:r>
            <a:endParaRPr lang="en-US" sz="800" dirty="0"/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2057586" y="10292702"/>
            <a:ext cx="9492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2.8b</a:t>
            </a:r>
            <a:r>
              <a:rPr lang="en-US" sz="800" dirty="0" smtClean="0"/>
              <a:t> – Fractions</a:t>
            </a:r>
            <a:endParaRPr lang="en-US" sz="800" dirty="0"/>
          </a:p>
        </p:txBody>
      </p: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H="1">
            <a:off x="1789819" y="10411271"/>
            <a:ext cx="342725" cy="1282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" name="TextBox 356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95906" y="10212714"/>
            <a:ext cx="1069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2.9 Measurement with geometry </a:t>
            </a:r>
            <a:endParaRPr lang="en-US" sz="800" dirty="0"/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235784" y="9749774"/>
            <a:ext cx="1069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2.9b Addition &amp; Subtraction </a:t>
            </a:r>
          </a:p>
        </p:txBody>
      </p: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V="1">
            <a:off x="1185797" y="11055977"/>
            <a:ext cx="301364" cy="2308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1153863" y="9952967"/>
            <a:ext cx="308996" cy="25563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972612" y="10431619"/>
            <a:ext cx="407039" cy="6098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TextBox 362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795657" y="8923501"/>
            <a:ext cx="821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</a:t>
            </a:r>
            <a:r>
              <a:rPr lang="en-US" sz="800" dirty="0" smtClean="0"/>
              <a:t>.10 Multiplication &amp; Division </a:t>
            </a:r>
            <a:endParaRPr lang="en-US" sz="800" dirty="0"/>
          </a:p>
        </p:txBody>
      </p: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H="1" flipV="1">
            <a:off x="2114201" y="9806583"/>
            <a:ext cx="191651" cy="31882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TextBox 364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1933855" y="10081987"/>
            <a:ext cx="13050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2.11 Statutory Tests</a:t>
            </a:r>
            <a:endParaRPr lang="en-US" sz="800" dirty="0"/>
          </a:p>
        </p:txBody>
      </p: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1995998" y="8906301"/>
            <a:ext cx="166059" cy="3770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TextBox 366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1471085" y="8528229"/>
            <a:ext cx="1226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2</a:t>
            </a:r>
            <a:r>
              <a:rPr lang="en-US" sz="800" dirty="0" smtClean="0"/>
              <a:t>.12 – Number: Place Value Addition &amp; Subtraction </a:t>
            </a:r>
            <a:endParaRPr lang="en-US" sz="800" dirty="0"/>
          </a:p>
        </p:txBody>
      </p: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 flipV="1">
            <a:off x="3059479" y="9713215"/>
            <a:ext cx="0" cy="3786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TextBox 368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2941944" y="10026812"/>
            <a:ext cx="9492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2.14 </a:t>
            </a:r>
            <a:r>
              <a:rPr lang="en-US" sz="800" dirty="0" smtClean="0"/>
              <a:t>Measure</a:t>
            </a:r>
            <a:endParaRPr lang="en-US" sz="800" dirty="0"/>
          </a:p>
        </p:txBody>
      </p: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A9E32079-4DB0-B142-9C0E-33EA19DAE26F}"/>
              </a:ext>
            </a:extLst>
          </p:cNvPr>
          <p:cNvCxnSpPr>
            <a:cxnSpLocks/>
          </p:cNvCxnSpPr>
          <p:nvPr/>
        </p:nvCxnSpPr>
        <p:spPr>
          <a:xfrm>
            <a:off x="3430570" y="8895291"/>
            <a:ext cx="9210" cy="3262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TextBox 370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3133259" y="8599481"/>
            <a:ext cx="9492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2.15Fractions &amp; Geometry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98593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612</Words>
  <Application>Microsoft Office PowerPoint</Application>
  <PresentationFormat>A3 Paper (297x420 mm)</PresentationFormat>
  <Paragraphs>223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O'Neill</dc:creator>
  <cp:lastModifiedBy>Catherine O'Neill</cp:lastModifiedBy>
  <cp:revision>35</cp:revision>
  <cp:lastPrinted>2022-10-19T10:42:47Z</cp:lastPrinted>
  <dcterms:created xsi:type="dcterms:W3CDTF">2022-10-19T08:09:58Z</dcterms:created>
  <dcterms:modified xsi:type="dcterms:W3CDTF">2022-10-20T11:11:46Z</dcterms:modified>
</cp:coreProperties>
</file>