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57" r:id="rId3"/>
    <p:sldId id="258" r:id="rId4"/>
    <p:sldId id="259" r:id="rId5"/>
  </p:sldIdLst>
  <p:sldSz cx="9906000" cy="6858000" type="A4"/>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herine O'Neill" initials="CO" lastIdx="1" clrIdx="0">
    <p:extLst>
      <p:ext uri="{19B8F6BF-5375-455C-9EA6-DF929625EA0E}">
        <p15:presenceInfo xmlns:p15="http://schemas.microsoft.com/office/powerpoint/2012/main" userId="S-1-5-21-1985989404-3163081411-96436269-114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143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GB" dirty="0"/>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52940408-4B09-43EC-B350-A820482962F5}" type="datetimeFigureOut">
              <a:rPr lang="en-GB" smtClean="0"/>
              <a:t>04/11/2026</a:t>
            </a:fld>
            <a:endParaRPr lang="en-GB" dirty="0"/>
          </a:p>
        </p:txBody>
      </p:sp>
      <p:sp>
        <p:nvSpPr>
          <p:cNvPr id="4" name="Slide Image Placeholder 3"/>
          <p:cNvSpPr>
            <a:spLocks noGrp="1" noRot="1" noChangeAspect="1"/>
          </p:cNvSpPr>
          <p:nvPr>
            <p:ph type="sldImg" idx="2"/>
          </p:nvPr>
        </p:nvSpPr>
        <p:spPr>
          <a:xfrm>
            <a:off x="1057275" y="1279525"/>
            <a:ext cx="4991100" cy="3454400"/>
          </a:xfrm>
          <a:prstGeom prst="rect">
            <a:avLst/>
          </a:prstGeom>
          <a:noFill/>
          <a:ln w="12700">
            <a:solidFill>
              <a:prstClr val="black"/>
            </a:solidFill>
          </a:ln>
        </p:spPr>
        <p:txBody>
          <a:bodyPr vert="horz" lIns="99075" tIns="49538" rIns="99075" bIns="49538" rtlCol="0" anchor="ctr"/>
          <a:lstStyle/>
          <a:p>
            <a:endParaRPr lang="en-GB" dirty="0"/>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GB" dirty="0"/>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F61879F3-FE17-47E8-887E-42A9F11441EA}" type="slidenum">
              <a:rPr lang="en-GB" smtClean="0"/>
              <a:t>‹#›</a:t>
            </a:fld>
            <a:endParaRPr lang="en-GB" dirty="0"/>
          </a:p>
        </p:txBody>
      </p:sp>
    </p:spTree>
    <p:extLst>
      <p:ext uri="{BB962C8B-B14F-4D97-AF65-F5344CB8AC3E}">
        <p14:creationId xmlns:p14="http://schemas.microsoft.com/office/powerpoint/2010/main" val="3133430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1F4FEA2-8150-4D7C-96B1-B5AC027A3DF7}" type="datetimeFigureOut">
              <a:rPr lang="en-GB" smtClean="0"/>
              <a:t>04/11/2026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FF66E08-141D-4640-A47D-35B69AD4B8E6}" type="slidenum">
              <a:rPr lang="en-GB" smtClean="0"/>
              <a:t>‹#›</a:t>
            </a:fld>
            <a:endParaRPr lang="en-GB" dirty="0"/>
          </a:p>
        </p:txBody>
      </p:sp>
    </p:spTree>
    <p:extLst>
      <p:ext uri="{BB962C8B-B14F-4D97-AF65-F5344CB8AC3E}">
        <p14:creationId xmlns:p14="http://schemas.microsoft.com/office/powerpoint/2010/main" val="1195734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F4FEA2-8150-4D7C-96B1-B5AC027A3DF7}" type="datetimeFigureOut">
              <a:rPr lang="en-GB" smtClean="0"/>
              <a:t>04/11/2026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FF66E08-141D-4640-A47D-35B69AD4B8E6}" type="slidenum">
              <a:rPr lang="en-GB" smtClean="0"/>
              <a:t>‹#›</a:t>
            </a:fld>
            <a:endParaRPr lang="en-GB" dirty="0"/>
          </a:p>
        </p:txBody>
      </p:sp>
    </p:spTree>
    <p:extLst>
      <p:ext uri="{BB962C8B-B14F-4D97-AF65-F5344CB8AC3E}">
        <p14:creationId xmlns:p14="http://schemas.microsoft.com/office/powerpoint/2010/main" val="1736666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F4FEA2-8150-4D7C-96B1-B5AC027A3DF7}" type="datetimeFigureOut">
              <a:rPr lang="en-GB" smtClean="0"/>
              <a:t>04/11/2026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FF66E08-141D-4640-A47D-35B69AD4B8E6}" type="slidenum">
              <a:rPr lang="en-GB" smtClean="0"/>
              <a:t>‹#›</a:t>
            </a:fld>
            <a:endParaRPr lang="en-GB" dirty="0"/>
          </a:p>
        </p:txBody>
      </p:sp>
    </p:spTree>
    <p:extLst>
      <p:ext uri="{BB962C8B-B14F-4D97-AF65-F5344CB8AC3E}">
        <p14:creationId xmlns:p14="http://schemas.microsoft.com/office/powerpoint/2010/main" val="2478434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F4FEA2-8150-4D7C-96B1-B5AC027A3DF7}" type="datetimeFigureOut">
              <a:rPr lang="en-GB" smtClean="0"/>
              <a:t>04/11/2026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FF66E08-141D-4640-A47D-35B69AD4B8E6}" type="slidenum">
              <a:rPr lang="en-GB" smtClean="0"/>
              <a:t>‹#›</a:t>
            </a:fld>
            <a:endParaRPr lang="en-GB" dirty="0"/>
          </a:p>
        </p:txBody>
      </p:sp>
    </p:spTree>
    <p:extLst>
      <p:ext uri="{BB962C8B-B14F-4D97-AF65-F5344CB8AC3E}">
        <p14:creationId xmlns:p14="http://schemas.microsoft.com/office/powerpoint/2010/main" val="2123589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1F4FEA2-8150-4D7C-96B1-B5AC027A3DF7}" type="datetimeFigureOut">
              <a:rPr lang="en-GB" smtClean="0"/>
              <a:t>04/11/2026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FFF66E08-141D-4640-A47D-35B69AD4B8E6}" type="slidenum">
              <a:rPr lang="en-GB" smtClean="0"/>
              <a:t>‹#›</a:t>
            </a:fld>
            <a:endParaRPr lang="en-GB" dirty="0"/>
          </a:p>
        </p:txBody>
      </p:sp>
    </p:spTree>
    <p:extLst>
      <p:ext uri="{BB962C8B-B14F-4D97-AF65-F5344CB8AC3E}">
        <p14:creationId xmlns:p14="http://schemas.microsoft.com/office/powerpoint/2010/main" val="1541196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F4FEA2-8150-4D7C-96B1-B5AC027A3DF7}" type="datetimeFigureOut">
              <a:rPr lang="en-GB" smtClean="0"/>
              <a:t>04/11/2026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FFF66E08-141D-4640-A47D-35B69AD4B8E6}" type="slidenum">
              <a:rPr lang="en-GB" smtClean="0"/>
              <a:t>‹#›</a:t>
            </a:fld>
            <a:endParaRPr lang="en-GB" dirty="0"/>
          </a:p>
        </p:txBody>
      </p:sp>
    </p:spTree>
    <p:extLst>
      <p:ext uri="{BB962C8B-B14F-4D97-AF65-F5344CB8AC3E}">
        <p14:creationId xmlns:p14="http://schemas.microsoft.com/office/powerpoint/2010/main" val="102832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F4FEA2-8150-4D7C-96B1-B5AC027A3DF7}" type="datetimeFigureOut">
              <a:rPr lang="en-GB" smtClean="0"/>
              <a:t>04/11/2026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FFF66E08-141D-4640-A47D-35B69AD4B8E6}" type="slidenum">
              <a:rPr lang="en-GB" smtClean="0"/>
              <a:t>‹#›</a:t>
            </a:fld>
            <a:endParaRPr lang="en-GB" dirty="0"/>
          </a:p>
        </p:txBody>
      </p:sp>
    </p:spTree>
    <p:extLst>
      <p:ext uri="{BB962C8B-B14F-4D97-AF65-F5344CB8AC3E}">
        <p14:creationId xmlns:p14="http://schemas.microsoft.com/office/powerpoint/2010/main" val="3828765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F4FEA2-8150-4D7C-96B1-B5AC027A3DF7}" type="datetimeFigureOut">
              <a:rPr lang="en-GB" smtClean="0"/>
              <a:t>04/11/2026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FF66E08-141D-4640-A47D-35B69AD4B8E6}" type="slidenum">
              <a:rPr lang="en-GB" smtClean="0"/>
              <a:t>‹#›</a:t>
            </a:fld>
            <a:endParaRPr lang="en-GB" dirty="0"/>
          </a:p>
        </p:txBody>
      </p:sp>
    </p:spTree>
    <p:extLst>
      <p:ext uri="{BB962C8B-B14F-4D97-AF65-F5344CB8AC3E}">
        <p14:creationId xmlns:p14="http://schemas.microsoft.com/office/powerpoint/2010/main" val="2124990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F4FEA2-8150-4D7C-96B1-B5AC027A3DF7}" type="datetimeFigureOut">
              <a:rPr lang="en-GB" smtClean="0"/>
              <a:t>04/11/2026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FF66E08-141D-4640-A47D-35B69AD4B8E6}" type="slidenum">
              <a:rPr lang="en-GB" smtClean="0"/>
              <a:t>‹#›</a:t>
            </a:fld>
            <a:endParaRPr lang="en-GB" dirty="0"/>
          </a:p>
        </p:txBody>
      </p:sp>
    </p:spTree>
    <p:extLst>
      <p:ext uri="{BB962C8B-B14F-4D97-AF65-F5344CB8AC3E}">
        <p14:creationId xmlns:p14="http://schemas.microsoft.com/office/powerpoint/2010/main" val="1829202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F4FEA2-8150-4D7C-96B1-B5AC027A3DF7}" type="datetimeFigureOut">
              <a:rPr lang="en-GB" smtClean="0"/>
              <a:t>04/11/2026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FF66E08-141D-4640-A47D-35B69AD4B8E6}" type="slidenum">
              <a:rPr lang="en-GB" smtClean="0"/>
              <a:t>‹#›</a:t>
            </a:fld>
            <a:endParaRPr lang="en-GB" dirty="0"/>
          </a:p>
        </p:txBody>
      </p:sp>
    </p:spTree>
    <p:extLst>
      <p:ext uri="{BB962C8B-B14F-4D97-AF65-F5344CB8AC3E}">
        <p14:creationId xmlns:p14="http://schemas.microsoft.com/office/powerpoint/2010/main" val="1236757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F4FEA2-8150-4D7C-96B1-B5AC027A3DF7}" type="datetimeFigureOut">
              <a:rPr lang="en-GB" smtClean="0"/>
              <a:t>04/11/2026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FF66E08-141D-4640-A47D-35B69AD4B8E6}" type="slidenum">
              <a:rPr lang="en-GB" smtClean="0"/>
              <a:t>‹#›</a:t>
            </a:fld>
            <a:endParaRPr lang="en-GB" dirty="0"/>
          </a:p>
        </p:txBody>
      </p:sp>
    </p:spTree>
    <p:extLst>
      <p:ext uri="{BB962C8B-B14F-4D97-AF65-F5344CB8AC3E}">
        <p14:creationId xmlns:p14="http://schemas.microsoft.com/office/powerpoint/2010/main" val="1610089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F4FEA2-8150-4D7C-96B1-B5AC027A3DF7}" type="datetimeFigureOut">
              <a:rPr lang="en-GB" smtClean="0"/>
              <a:t>04/11/2026</a:t>
            </a:fld>
            <a:endParaRPr lang="en-GB" dirty="0"/>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F66E08-141D-4640-A47D-35B69AD4B8E6}" type="slidenum">
              <a:rPr lang="en-GB" smtClean="0"/>
              <a:t>‹#›</a:t>
            </a:fld>
            <a:endParaRPr lang="en-GB" dirty="0"/>
          </a:p>
        </p:txBody>
      </p:sp>
    </p:spTree>
    <p:extLst>
      <p:ext uri="{BB962C8B-B14F-4D97-AF65-F5344CB8AC3E}">
        <p14:creationId xmlns:p14="http://schemas.microsoft.com/office/powerpoint/2010/main" val="37003556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www.youtube.com/watch?v=IDzGv2mEazs" TargetMode="External"/><Relationship Id="rId7" Type="http://schemas.openxmlformats.org/officeDocument/2006/relationships/image" Target="../media/image2.png"/><Relationship Id="rId2" Type="http://schemas.openxmlformats.org/officeDocument/2006/relationships/hyperlink" Target="https://www.bbc.co.uk/bitesize/topics/ztyr9j6" TargetMode="External"/><Relationship Id="rId1" Type="http://schemas.openxmlformats.org/officeDocument/2006/relationships/slideLayout" Target="../slideLayouts/slideLayout1.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hyperlink" Target="https://www.bbc.co.uk/bitesize/topics/zkbbkqt" TargetMode="External"/><Relationship Id="rId10" Type="http://schemas.openxmlformats.org/officeDocument/2006/relationships/image" Target="../media/image5.png"/><Relationship Id="rId4" Type="http://schemas.openxmlformats.org/officeDocument/2006/relationships/hyperlink" Target="https://www.bbc.co.uk/bitesize/articles/zt3ntrd" TargetMode="Externa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hyperlink" Target="https://www.kempshott-jun.hants.sch.uk/page/?title=Reading&amp;pid=100" TargetMode="Externa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jpe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png"/><Relationship Id="rId9"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B3577C4-B1A4-4273-ABE1-E3B71591B8C3}"/>
              </a:ext>
            </a:extLst>
          </p:cNvPr>
          <p:cNvSpPr txBox="1"/>
          <p:nvPr/>
        </p:nvSpPr>
        <p:spPr>
          <a:xfrm>
            <a:off x="2302934" y="194732"/>
            <a:ext cx="4038600" cy="2185214"/>
          </a:xfrm>
          <a:prstGeom prst="rect">
            <a:avLst/>
          </a:prstGeom>
          <a:noFill/>
          <a:ln w="38100">
            <a:solidFill>
              <a:srgbClr val="0070C0"/>
            </a:solidFill>
          </a:ln>
        </p:spPr>
        <p:txBody>
          <a:bodyPr wrap="square" rtlCol="0">
            <a:spAutoFit/>
          </a:bodyPr>
          <a:lstStyle/>
          <a:p>
            <a:pPr algn="ctr"/>
            <a:r>
              <a:rPr lang="en-GB" sz="2800" dirty="0"/>
              <a:t>Autumn Term in Year 5</a:t>
            </a:r>
          </a:p>
          <a:p>
            <a:pPr algn="ctr"/>
            <a:r>
              <a:rPr lang="en-GB" sz="1200" dirty="0"/>
              <a:t>We are delighted to welcome your child into Year 5 at </a:t>
            </a:r>
            <a:r>
              <a:rPr lang="en-GB" sz="1200" dirty="0" err="1"/>
              <a:t>Kempshott</a:t>
            </a:r>
            <a:r>
              <a:rPr lang="en-GB" sz="1200" dirty="0"/>
              <a:t> Junior School. As we start the new school year, the children will be exploring many exciting new topics. We will also focus on consolidating the key concepts they have already learned so they can continue to broaden their knowledge, skills, and understanding. We highly value the partnership between home and school. I hope that the following information is useful in helping you support your child at home with their learning over the coming weeks.</a:t>
            </a:r>
            <a:endParaRPr lang="en-GB" sz="1600" dirty="0"/>
          </a:p>
        </p:txBody>
      </p:sp>
      <p:sp>
        <p:nvSpPr>
          <p:cNvPr id="6" name="TextBox 5">
            <a:extLst>
              <a:ext uri="{FF2B5EF4-FFF2-40B4-BE49-F238E27FC236}">
                <a16:creationId xmlns:a16="http://schemas.microsoft.com/office/drawing/2014/main" id="{C53AE0CF-4713-4D04-9732-3B0D52A5D4B3}"/>
              </a:ext>
            </a:extLst>
          </p:cNvPr>
          <p:cNvSpPr txBox="1"/>
          <p:nvPr/>
        </p:nvSpPr>
        <p:spPr>
          <a:xfrm>
            <a:off x="6567728" y="194732"/>
            <a:ext cx="3138997" cy="6278642"/>
          </a:xfrm>
          <a:prstGeom prst="rect">
            <a:avLst/>
          </a:prstGeom>
          <a:noFill/>
          <a:ln w="28575">
            <a:solidFill>
              <a:srgbClr val="00B050"/>
            </a:solidFill>
          </a:ln>
        </p:spPr>
        <p:txBody>
          <a:bodyPr wrap="square" rtlCol="0">
            <a:spAutoFit/>
          </a:bodyPr>
          <a:lstStyle/>
          <a:p>
            <a:r>
              <a:rPr lang="en-GB" dirty="0"/>
              <a:t>Useful websites &amp; Books </a:t>
            </a:r>
          </a:p>
          <a:p>
            <a:r>
              <a:rPr lang="en-GB" sz="1200" u="sng" dirty="0"/>
              <a:t>History</a:t>
            </a:r>
          </a:p>
          <a:p>
            <a:r>
              <a:rPr lang="en-GB" sz="1200" dirty="0"/>
              <a:t>BBC Bitesize: </a:t>
            </a:r>
            <a:r>
              <a:rPr lang="en-GB" sz="1200" dirty="0">
                <a:hlinkClick r:id="rId2"/>
              </a:rPr>
              <a:t>https://www.bbc.co.uk/bitesize/topics/ztyr9j6</a:t>
            </a:r>
            <a:endParaRPr lang="en-GB" sz="1200" dirty="0"/>
          </a:p>
          <a:p>
            <a:r>
              <a:rPr lang="en-GB" sz="1200" dirty="0"/>
              <a:t>Horrible History clips linked to the Vikings: </a:t>
            </a:r>
            <a:r>
              <a:rPr lang="en-GB" sz="1200" dirty="0">
                <a:hlinkClick r:id="rId3"/>
              </a:rPr>
              <a:t>https://www.youtube.com/watch?v=IDzGv2mEazs</a:t>
            </a:r>
            <a:endParaRPr lang="en-GB" sz="1200" dirty="0"/>
          </a:p>
          <a:p>
            <a:endParaRPr lang="en-GB" sz="1200" dirty="0"/>
          </a:p>
          <a:p>
            <a:endParaRPr lang="en-GB" dirty="0"/>
          </a:p>
          <a:p>
            <a:endParaRPr lang="en-GB" dirty="0"/>
          </a:p>
          <a:p>
            <a:endParaRPr lang="en-GB" dirty="0"/>
          </a:p>
          <a:p>
            <a:endParaRPr lang="en-GB" dirty="0"/>
          </a:p>
          <a:p>
            <a:endParaRPr lang="en-GB" dirty="0"/>
          </a:p>
          <a:p>
            <a:endParaRPr lang="en-GB" dirty="0"/>
          </a:p>
          <a:p>
            <a:endParaRPr lang="en-GB" sz="1200" u="sng" dirty="0"/>
          </a:p>
          <a:p>
            <a:r>
              <a:rPr lang="en-GB" sz="1200" u="sng" dirty="0"/>
              <a:t>Science</a:t>
            </a:r>
          </a:p>
          <a:p>
            <a:r>
              <a:rPr lang="en-GB" sz="1200" dirty="0"/>
              <a:t>BBC Bitesize – Fossils: </a:t>
            </a:r>
            <a:r>
              <a:rPr lang="en-GB" sz="1200" dirty="0">
                <a:hlinkClick r:id="rId4"/>
              </a:rPr>
              <a:t>https://www.bbc.co.uk/bitesize/articles/zt3ntrd</a:t>
            </a:r>
            <a:endParaRPr lang="en-GB" sz="1200" dirty="0"/>
          </a:p>
          <a:p>
            <a:r>
              <a:rPr lang="en-GB" sz="1200" dirty="0"/>
              <a:t>BBC Bitesize – Space: </a:t>
            </a:r>
            <a:r>
              <a:rPr lang="en-GB" sz="1200" dirty="0">
                <a:hlinkClick r:id="rId5"/>
              </a:rPr>
              <a:t>https://www.bbc.co.uk/bitesize/topics/zkbbkqt</a:t>
            </a:r>
            <a:endParaRPr lang="en-GB" sz="1200" dirty="0"/>
          </a:p>
          <a:p>
            <a:endParaRPr lang="en-GB" dirty="0"/>
          </a:p>
          <a:p>
            <a:endParaRPr lang="en-GB" dirty="0"/>
          </a:p>
          <a:p>
            <a:r>
              <a:rPr lang="en-GB" dirty="0"/>
              <a:t> </a:t>
            </a:r>
          </a:p>
          <a:p>
            <a:endParaRPr lang="en-GB" dirty="0"/>
          </a:p>
          <a:p>
            <a:endParaRPr lang="en-GB" dirty="0"/>
          </a:p>
          <a:p>
            <a:endParaRPr lang="en-GB" dirty="0"/>
          </a:p>
        </p:txBody>
      </p:sp>
      <p:sp>
        <p:nvSpPr>
          <p:cNvPr id="7" name="TextBox 6">
            <a:extLst>
              <a:ext uri="{FF2B5EF4-FFF2-40B4-BE49-F238E27FC236}">
                <a16:creationId xmlns:a16="http://schemas.microsoft.com/office/drawing/2014/main" id="{7F3FD7AC-9E09-44F3-AD3E-07F938460025}"/>
              </a:ext>
            </a:extLst>
          </p:cNvPr>
          <p:cNvSpPr txBox="1"/>
          <p:nvPr/>
        </p:nvSpPr>
        <p:spPr>
          <a:xfrm>
            <a:off x="160734" y="194732"/>
            <a:ext cx="2032001" cy="6370975"/>
          </a:xfrm>
          <a:prstGeom prst="rect">
            <a:avLst/>
          </a:prstGeom>
          <a:noFill/>
          <a:ln w="38100">
            <a:solidFill>
              <a:srgbClr val="7030A0"/>
            </a:solidFill>
          </a:ln>
        </p:spPr>
        <p:txBody>
          <a:bodyPr wrap="square" rtlCol="0">
            <a:spAutoFit/>
          </a:bodyPr>
          <a:lstStyle/>
          <a:p>
            <a:r>
              <a:rPr lang="en-GB" dirty="0"/>
              <a:t>Home learning</a:t>
            </a:r>
          </a:p>
          <a:p>
            <a:endParaRPr lang="en-GB" dirty="0"/>
          </a:p>
          <a:p>
            <a:r>
              <a:rPr lang="en-GB" sz="1200" dirty="0"/>
              <a:t>The children are expected to read at least four times a week for a minimum of 15 minutes. We encourage parents to ask questions to check their child understands and can explain their thinking.  </a:t>
            </a:r>
          </a:p>
          <a:p>
            <a:endParaRPr lang="en-GB" sz="1200" dirty="0"/>
          </a:p>
          <a:p>
            <a:r>
              <a:rPr lang="en-GB" sz="1200" dirty="0"/>
              <a:t>There will also be one to two pieces of curriculum based work either on My Maths or Rollama. These should be completed by pupils within a 45 minute time frame.  </a:t>
            </a:r>
          </a:p>
          <a:p>
            <a:endParaRPr lang="en-GB" sz="1200" dirty="0"/>
          </a:p>
          <a:p>
            <a:r>
              <a:rPr lang="en-GB" sz="1200" dirty="0"/>
              <a:t>The children will also bring up to 10 words home for spelling homework. These should be learnt using the look/cover/write/check method. </a:t>
            </a:r>
          </a:p>
          <a:p>
            <a:endParaRPr lang="en-GB" sz="1200" dirty="0"/>
          </a:p>
          <a:p>
            <a:endParaRPr lang="en-GB" sz="1200" dirty="0"/>
          </a:p>
          <a:p>
            <a:r>
              <a:rPr lang="en-GB" sz="1200" dirty="0"/>
              <a:t>Work will be set on a Thursday and should be returned by the </a:t>
            </a:r>
            <a:r>
              <a:rPr lang="en-GB" sz="1200"/>
              <a:t>following Tuesday.  </a:t>
            </a:r>
            <a:r>
              <a:rPr lang="en-GB" sz="1200" dirty="0"/>
              <a:t>Please also use the websites listed to help your child consolidate their learning</a:t>
            </a:r>
          </a:p>
        </p:txBody>
      </p:sp>
      <p:sp>
        <p:nvSpPr>
          <p:cNvPr id="9" name="TextBox 8">
            <a:extLst>
              <a:ext uri="{FF2B5EF4-FFF2-40B4-BE49-F238E27FC236}">
                <a16:creationId xmlns:a16="http://schemas.microsoft.com/office/drawing/2014/main" id="{798E544A-88CB-4E14-BFCD-F6BF17720938}"/>
              </a:ext>
            </a:extLst>
          </p:cNvPr>
          <p:cNvSpPr txBox="1"/>
          <p:nvPr/>
        </p:nvSpPr>
        <p:spPr>
          <a:xfrm>
            <a:off x="2349826" y="5127779"/>
            <a:ext cx="4062797" cy="1477328"/>
          </a:xfrm>
          <a:prstGeom prst="rect">
            <a:avLst/>
          </a:prstGeom>
          <a:noFill/>
          <a:ln w="38100">
            <a:solidFill>
              <a:srgbClr val="0070C0"/>
            </a:solidFill>
          </a:ln>
        </p:spPr>
        <p:txBody>
          <a:bodyPr wrap="square" rtlCol="0">
            <a:spAutoFit/>
          </a:bodyPr>
          <a:lstStyle/>
          <a:p>
            <a:r>
              <a:rPr lang="en-GB" dirty="0"/>
              <a:t>Key Dates:</a:t>
            </a:r>
          </a:p>
          <a:p>
            <a:r>
              <a:rPr lang="en-GB" sz="1200" dirty="0"/>
              <a:t>Swimming lessons start on Wednesday 9</a:t>
            </a:r>
            <a:r>
              <a:rPr lang="en-GB" sz="1200" baseline="30000" dirty="0"/>
              <a:t>th</a:t>
            </a:r>
            <a:r>
              <a:rPr lang="en-GB" sz="1200" dirty="0"/>
              <a:t> September for twelve weeks.</a:t>
            </a:r>
          </a:p>
          <a:p>
            <a:r>
              <a:rPr lang="en-GB" sz="1200" dirty="0"/>
              <a:t>Inset days for this term:</a:t>
            </a:r>
          </a:p>
          <a:p>
            <a:r>
              <a:rPr lang="en-GB" sz="1200" dirty="0"/>
              <a:t>1st September 2026</a:t>
            </a:r>
          </a:p>
          <a:p>
            <a:r>
              <a:rPr lang="en-GB" sz="1200" dirty="0"/>
              <a:t>2nd November 2026</a:t>
            </a:r>
          </a:p>
          <a:p>
            <a:endParaRPr lang="en-GB" sz="1200" dirty="0"/>
          </a:p>
        </p:txBody>
      </p:sp>
      <p:pic>
        <p:nvPicPr>
          <p:cNvPr id="3" name="Picture 2">
            <a:extLst>
              <a:ext uri="{FF2B5EF4-FFF2-40B4-BE49-F238E27FC236}">
                <a16:creationId xmlns:a16="http://schemas.microsoft.com/office/drawing/2014/main" id="{49A236A4-4903-441C-9163-A7677AB057B0}"/>
              </a:ext>
            </a:extLst>
          </p:cNvPr>
          <p:cNvPicPr>
            <a:picLocks noChangeAspect="1"/>
          </p:cNvPicPr>
          <p:nvPr/>
        </p:nvPicPr>
        <p:blipFill>
          <a:blip r:embed="rId6"/>
          <a:stretch>
            <a:fillRect/>
          </a:stretch>
        </p:blipFill>
        <p:spPr>
          <a:xfrm>
            <a:off x="2575553" y="2514230"/>
            <a:ext cx="3667592" cy="2448313"/>
          </a:xfrm>
          <a:prstGeom prst="rect">
            <a:avLst/>
          </a:prstGeom>
        </p:spPr>
      </p:pic>
      <p:pic>
        <p:nvPicPr>
          <p:cNvPr id="8" name="Picture 7">
            <a:extLst>
              <a:ext uri="{FF2B5EF4-FFF2-40B4-BE49-F238E27FC236}">
                <a16:creationId xmlns:a16="http://schemas.microsoft.com/office/drawing/2014/main" id="{795D296E-06A2-4E75-9D81-B3A43940574F}"/>
              </a:ext>
            </a:extLst>
          </p:cNvPr>
          <p:cNvPicPr>
            <a:picLocks noChangeAspect="1"/>
          </p:cNvPicPr>
          <p:nvPr/>
        </p:nvPicPr>
        <p:blipFill>
          <a:blip r:embed="rId7"/>
          <a:stretch>
            <a:fillRect/>
          </a:stretch>
        </p:blipFill>
        <p:spPr>
          <a:xfrm>
            <a:off x="6926042" y="1760542"/>
            <a:ext cx="1006925" cy="1507373"/>
          </a:xfrm>
          <a:prstGeom prst="rect">
            <a:avLst/>
          </a:prstGeom>
        </p:spPr>
      </p:pic>
      <p:pic>
        <p:nvPicPr>
          <p:cNvPr id="11" name="Picture 10">
            <a:extLst>
              <a:ext uri="{FF2B5EF4-FFF2-40B4-BE49-F238E27FC236}">
                <a16:creationId xmlns:a16="http://schemas.microsoft.com/office/drawing/2014/main" id="{7AB7DEE3-5FD5-4112-A502-3C015F78001E}"/>
              </a:ext>
            </a:extLst>
          </p:cNvPr>
          <p:cNvPicPr>
            <a:picLocks noChangeAspect="1"/>
          </p:cNvPicPr>
          <p:nvPr/>
        </p:nvPicPr>
        <p:blipFill>
          <a:blip r:embed="rId8"/>
          <a:stretch>
            <a:fillRect/>
          </a:stretch>
        </p:blipFill>
        <p:spPr>
          <a:xfrm>
            <a:off x="8291280" y="1760543"/>
            <a:ext cx="974152" cy="1507373"/>
          </a:xfrm>
          <a:prstGeom prst="rect">
            <a:avLst/>
          </a:prstGeom>
        </p:spPr>
      </p:pic>
      <p:pic>
        <p:nvPicPr>
          <p:cNvPr id="13" name="Picture 12">
            <a:extLst>
              <a:ext uri="{FF2B5EF4-FFF2-40B4-BE49-F238E27FC236}">
                <a16:creationId xmlns:a16="http://schemas.microsoft.com/office/drawing/2014/main" id="{EF668C47-238A-466E-ADB6-3F4DCD40C8D0}"/>
              </a:ext>
            </a:extLst>
          </p:cNvPr>
          <p:cNvPicPr>
            <a:picLocks noChangeAspect="1"/>
          </p:cNvPicPr>
          <p:nvPr/>
        </p:nvPicPr>
        <p:blipFill>
          <a:blip r:embed="rId9"/>
          <a:stretch>
            <a:fillRect/>
          </a:stretch>
        </p:blipFill>
        <p:spPr>
          <a:xfrm>
            <a:off x="6673107" y="5238393"/>
            <a:ext cx="989722" cy="1120235"/>
          </a:xfrm>
          <a:prstGeom prst="rect">
            <a:avLst/>
          </a:prstGeom>
        </p:spPr>
      </p:pic>
      <p:pic>
        <p:nvPicPr>
          <p:cNvPr id="15" name="Picture 14">
            <a:extLst>
              <a:ext uri="{FF2B5EF4-FFF2-40B4-BE49-F238E27FC236}">
                <a16:creationId xmlns:a16="http://schemas.microsoft.com/office/drawing/2014/main" id="{4F45CF3E-05BF-4300-BD5C-89BA358400DE}"/>
              </a:ext>
            </a:extLst>
          </p:cNvPr>
          <p:cNvPicPr>
            <a:picLocks noChangeAspect="1"/>
          </p:cNvPicPr>
          <p:nvPr/>
        </p:nvPicPr>
        <p:blipFill>
          <a:blip r:embed="rId10"/>
          <a:stretch>
            <a:fillRect/>
          </a:stretch>
        </p:blipFill>
        <p:spPr>
          <a:xfrm>
            <a:off x="7731438" y="5238392"/>
            <a:ext cx="957882" cy="1120235"/>
          </a:xfrm>
          <a:prstGeom prst="rect">
            <a:avLst/>
          </a:prstGeom>
        </p:spPr>
      </p:pic>
      <p:pic>
        <p:nvPicPr>
          <p:cNvPr id="17" name="Picture 16">
            <a:extLst>
              <a:ext uri="{FF2B5EF4-FFF2-40B4-BE49-F238E27FC236}">
                <a16:creationId xmlns:a16="http://schemas.microsoft.com/office/drawing/2014/main" id="{14D05A5D-5EAE-4820-A244-067D798897EC}"/>
              </a:ext>
            </a:extLst>
          </p:cNvPr>
          <p:cNvPicPr>
            <a:picLocks noChangeAspect="1"/>
          </p:cNvPicPr>
          <p:nvPr/>
        </p:nvPicPr>
        <p:blipFill>
          <a:blip r:embed="rId11"/>
          <a:stretch>
            <a:fillRect/>
          </a:stretch>
        </p:blipFill>
        <p:spPr>
          <a:xfrm>
            <a:off x="8732818" y="5127779"/>
            <a:ext cx="930409" cy="1226913"/>
          </a:xfrm>
          <a:prstGeom prst="rect">
            <a:avLst/>
          </a:prstGeom>
        </p:spPr>
      </p:pic>
    </p:spTree>
    <p:extLst>
      <p:ext uri="{BB962C8B-B14F-4D97-AF65-F5344CB8AC3E}">
        <p14:creationId xmlns:p14="http://schemas.microsoft.com/office/powerpoint/2010/main" val="978896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D0F6FB-7C49-4A61-A4EA-D9756C4F1659}"/>
              </a:ext>
            </a:extLst>
          </p:cNvPr>
          <p:cNvSpPr txBox="1"/>
          <p:nvPr/>
        </p:nvSpPr>
        <p:spPr>
          <a:xfrm>
            <a:off x="222057" y="198990"/>
            <a:ext cx="2978748" cy="6386364"/>
          </a:xfrm>
          <a:prstGeom prst="rect">
            <a:avLst/>
          </a:prstGeom>
          <a:noFill/>
          <a:ln w="38100">
            <a:solidFill>
              <a:srgbClr val="0070C0"/>
            </a:solidFill>
          </a:ln>
        </p:spPr>
        <p:txBody>
          <a:bodyPr wrap="square" rtlCol="0">
            <a:spAutoFit/>
          </a:bodyPr>
          <a:lstStyle/>
          <a:p>
            <a:r>
              <a:rPr lang="en-GB" sz="1600" dirty="0"/>
              <a:t>Maths:</a:t>
            </a:r>
          </a:p>
          <a:p>
            <a:r>
              <a:rPr lang="en-GB" sz="1000" dirty="0"/>
              <a:t>This term, we look forward to continuing the learning journey from last year, extending and developing the core topics the children have already explored, and allowing for the children to grow in confidence through practice, repetition and open ended problems.</a:t>
            </a:r>
          </a:p>
          <a:p>
            <a:endParaRPr lang="en-GB" sz="1100" b="1" dirty="0"/>
          </a:p>
          <a:p>
            <a:r>
              <a:rPr lang="en-GB" sz="1100" b="1" dirty="0"/>
              <a:t>The following topics are coming up this term: </a:t>
            </a:r>
          </a:p>
          <a:p>
            <a:r>
              <a:rPr lang="en-GB" sz="1000" dirty="0"/>
              <a:t>Number &amp; Place Value:</a:t>
            </a:r>
          </a:p>
          <a:p>
            <a:r>
              <a:rPr lang="en-GB" sz="1000" dirty="0"/>
              <a:t>Read, write, compare, and count forwards and backwards in steps of 10 to 100,000 for numbers up to 1,000,000.</a:t>
            </a:r>
          </a:p>
          <a:p>
            <a:endParaRPr lang="en-GB" sz="1000" dirty="0"/>
          </a:p>
          <a:p>
            <a:r>
              <a:rPr lang="en-GB" sz="1000" dirty="0"/>
              <a:t>Addition &amp; Subtraction: </a:t>
            </a:r>
          </a:p>
          <a:p>
            <a:r>
              <a:rPr lang="en-GB" sz="1000" dirty="0"/>
              <a:t>Master mental strategies and formal written column methods for large numbers to solve multi-step problems and check answers using inverse operations.</a:t>
            </a:r>
          </a:p>
          <a:p>
            <a:endParaRPr lang="en-GB" sz="1000" dirty="0"/>
          </a:p>
          <a:p>
            <a:r>
              <a:rPr lang="en-GB" sz="1000" dirty="0"/>
              <a:t>Multiplication &amp; Division: </a:t>
            </a:r>
          </a:p>
          <a:p>
            <a:r>
              <a:rPr lang="en-GB" sz="1000" dirty="0"/>
              <a:t>Multiply and divide mentally using known facts, scale numbers by 10, 100, and 1,000, and apply methods like partitioning to solve problems.</a:t>
            </a:r>
          </a:p>
          <a:p>
            <a:endParaRPr lang="en-GB" sz="1000" dirty="0"/>
          </a:p>
          <a:p>
            <a:r>
              <a:rPr lang="en-GB" sz="1000" dirty="0"/>
              <a:t>Fractions, Decimals &amp; Percentages: </a:t>
            </a:r>
          </a:p>
          <a:p>
            <a:r>
              <a:rPr lang="en-GB" sz="1000" dirty="0"/>
              <a:t>Read, order, and convert numbers with up to three decimal places, identify equivalent fractions, and connect percentages to fractions and decimals.</a:t>
            </a:r>
          </a:p>
          <a:p>
            <a:endParaRPr lang="en-GB" sz="1000" dirty="0"/>
          </a:p>
          <a:p>
            <a:r>
              <a:rPr lang="en-GB" sz="1000" dirty="0"/>
              <a:t>Measurement: </a:t>
            </a:r>
          </a:p>
          <a:p>
            <a:r>
              <a:rPr lang="en-GB" sz="1000" dirty="0"/>
              <a:t>Read and convert between 12-hour and 24-hour digital or analogue clocks, calculate durations, and convert between various metric and imperial units.</a:t>
            </a:r>
          </a:p>
          <a:p>
            <a:endParaRPr lang="en-GB" sz="1000" dirty="0"/>
          </a:p>
          <a:p>
            <a:r>
              <a:rPr lang="en-GB" sz="1000" dirty="0"/>
              <a:t>Geometry &amp; Position: </a:t>
            </a:r>
          </a:p>
          <a:p>
            <a:r>
              <a:rPr lang="en-GB" sz="1000" dirty="0"/>
              <a:t>Classify 2D/3D shapes, estimate angles, identify parallel/perpendicular lines, and read, plot, or translate coordinates in the first quadrant.</a:t>
            </a:r>
          </a:p>
          <a:p>
            <a:endParaRPr lang="en-GB" sz="1100" dirty="0"/>
          </a:p>
        </p:txBody>
      </p:sp>
      <p:sp>
        <p:nvSpPr>
          <p:cNvPr id="5" name="TextBox 4">
            <a:extLst>
              <a:ext uri="{FF2B5EF4-FFF2-40B4-BE49-F238E27FC236}">
                <a16:creationId xmlns:a16="http://schemas.microsoft.com/office/drawing/2014/main" id="{2630B234-2726-4676-AC96-ACD6E1A6A6E9}"/>
              </a:ext>
            </a:extLst>
          </p:cNvPr>
          <p:cNvSpPr txBox="1"/>
          <p:nvPr/>
        </p:nvSpPr>
        <p:spPr>
          <a:xfrm>
            <a:off x="3363229" y="198990"/>
            <a:ext cx="3179542" cy="6294031"/>
          </a:xfrm>
          <a:prstGeom prst="rect">
            <a:avLst/>
          </a:prstGeom>
          <a:noFill/>
          <a:ln w="38100">
            <a:solidFill>
              <a:srgbClr val="0070C0"/>
            </a:solidFill>
          </a:ln>
        </p:spPr>
        <p:txBody>
          <a:bodyPr wrap="square" rtlCol="0">
            <a:spAutoFit/>
          </a:bodyPr>
          <a:lstStyle/>
          <a:p>
            <a:r>
              <a:rPr lang="en-GB" dirty="0"/>
              <a:t>English Writing </a:t>
            </a:r>
          </a:p>
          <a:p>
            <a:r>
              <a:rPr lang="en-GB" sz="1100" dirty="0"/>
              <a:t>In Writing we shall be looking at a range of written texts and film clips to write for a range of purposes, including:</a:t>
            </a:r>
          </a:p>
          <a:p>
            <a:pPr marL="171450" indent="-171450">
              <a:buFont typeface="Arial" panose="020B0604020202020204" pitchFamily="34" charset="0"/>
              <a:buChar char="•"/>
            </a:pPr>
            <a:r>
              <a:rPr lang="en-GB" sz="1100" dirty="0"/>
              <a:t>Letter writing</a:t>
            </a:r>
          </a:p>
          <a:p>
            <a:pPr marL="171450" indent="-171450">
              <a:buFont typeface="Arial" panose="020B0604020202020204" pitchFamily="34" charset="0"/>
              <a:buChar char="•"/>
            </a:pPr>
            <a:r>
              <a:rPr lang="en-GB" sz="1100" dirty="0"/>
              <a:t>Diary entries</a:t>
            </a:r>
          </a:p>
          <a:p>
            <a:pPr marL="171450" indent="-171450">
              <a:buFont typeface="Arial" panose="020B0604020202020204" pitchFamily="34" charset="0"/>
              <a:buChar char="•"/>
            </a:pPr>
            <a:r>
              <a:rPr lang="en-GB" sz="1100" dirty="0"/>
              <a:t>Poetry and figurative language</a:t>
            </a:r>
          </a:p>
          <a:p>
            <a:pPr marL="171450" indent="-171450">
              <a:buFont typeface="Arial" panose="020B0604020202020204" pitchFamily="34" charset="0"/>
              <a:buChar char="•"/>
            </a:pPr>
            <a:r>
              <a:rPr lang="en-GB" sz="1100" dirty="0"/>
              <a:t>Non-Chronological Reports</a:t>
            </a:r>
          </a:p>
          <a:p>
            <a:pPr marL="171450" indent="-171450">
              <a:buFont typeface="Arial" panose="020B0604020202020204" pitchFamily="34" charset="0"/>
              <a:buChar char="•"/>
            </a:pPr>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endParaRPr lang="en-GB" sz="1100" dirty="0"/>
          </a:p>
          <a:p>
            <a:r>
              <a:rPr lang="en-GB" sz="1100" dirty="0"/>
              <a:t>We will continue to practice core skills including handwriting and spelling as well as developing our use of: </a:t>
            </a:r>
          </a:p>
          <a:p>
            <a:r>
              <a:rPr lang="en-GB" sz="1100" dirty="0"/>
              <a:t>*Prepositional phrases </a:t>
            </a:r>
          </a:p>
          <a:p>
            <a:r>
              <a:rPr lang="en-GB" sz="1100" dirty="0"/>
              <a:t>* Sentence types for effect</a:t>
            </a:r>
          </a:p>
          <a:p>
            <a:r>
              <a:rPr lang="en-GB" sz="1100" dirty="0"/>
              <a:t>* Direct and reported speech  </a:t>
            </a:r>
          </a:p>
          <a:p>
            <a:r>
              <a:rPr lang="en-GB" sz="1100" dirty="0"/>
              <a:t>* Paragraph cohesion </a:t>
            </a:r>
          </a:p>
          <a:p>
            <a:pPr marL="171450" indent="-171450">
              <a:buFont typeface="Arial" panose="020B0604020202020204" pitchFamily="34" charset="0"/>
              <a:buChar char="•"/>
            </a:pPr>
            <a:endParaRPr lang="en-GB" sz="1100" dirty="0"/>
          </a:p>
          <a:p>
            <a:r>
              <a:rPr lang="en-GB" sz="1100" dirty="0"/>
              <a:t>NB – We ask parents not to read these books/watch the clips before hand.  </a:t>
            </a:r>
          </a:p>
          <a:p>
            <a:endParaRPr lang="en-GB" sz="1100" dirty="0"/>
          </a:p>
        </p:txBody>
      </p:sp>
      <p:sp>
        <p:nvSpPr>
          <p:cNvPr id="9" name="TextBox 8">
            <a:extLst>
              <a:ext uri="{FF2B5EF4-FFF2-40B4-BE49-F238E27FC236}">
                <a16:creationId xmlns:a16="http://schemas.microsoft.com/office/drawing/2014/main" id="{72DFEBC3-8D90-4A97-90CA-05609DBEADB2}"/>
              </a:ext>
            </a:extLst>
          </p:cNvPr>
          <p:cNvSpPr txBox="1"/>
          <p:nvPr/>
        </p:nvSpPr>
        <p:spPr>
          <a:xfrm>
            <a:off x="6691754" y="182880"/>
            <a:ext cx="3111861" cy="6509474"/>
          </a:xfrm>
          <a:prstGeom prst="rect">
            <a:avLst/>
          </a:prstGeom>
          <a:noFill/>
          <a:ln w="38100">
            <a:solidFill>
              <a:srgbClr val="0070C0"/>
            </a:solidFill>
          </a:ln>
        </p:spPr>
        <p:txBody>
          <a:bodyPr wrap="square" rtlCol="0">
            <a:spAutoFit/>
          </a:bodyPr>
          <a:lstStyle/>
          <a:p>
            <a:r>
              <a:rPr lang="en-GB" dirty="0"/>
              <a:t>English Reading </a:t>
            </a:r>
          </a:p>
          <a:p>
            <a:endParaRPr lang="en-GB"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100" dirty="0"/>
          </a:p>
          <a:p>
            <a:r>
              <a:rPr lang="en-GB" sz="1100" dirty="0"/>
              <a:t>This term we shall be reading a range of fiction and non-fiction texts. </a:t>
            </a:r>
          </a:p>
          <a:p>
            <a:r>
              <a:rPr lang="en-GB" sz="1100" dirty="0"/>
              <a:t>We will continue to develop our skills of: </a:t>
            </a:r>
          </a:p>
          <a:p>
            <a:r>
              <a:rPr lang="en-GB" sz="1100" dirty="0"/>
              <a:t>* Understanding authors use of language</a:t>
            </a:r>
          </a:p>
          <a:p>
            <a:r>
              <a:rPr lang="en-GB" sz="1100" dirty="0"/>
              <a:t>* Retreieval </a:t>
            </a:r>
          </a:p>
          <a:p>
            <a:r>
              <a:rPr lang="en-GB" sz="1100" dirty="0"/>
              <a:t>* Inference</a:t>
            </a:r>
          </a:p>
          <a:p>
            <a:r>
              <a:rPr lang="en-GB" sz="1100" dirty="0"/>
              <a:t>Please see the planner for a range of questions you can ask at home to support with reading. </a:t>
            </a:r>
          </a:p>
          <a:p>
            <a:endParaRPr lang="en-GB" sz="1100" dirty="0"/>
          </a:p>
          <a:p>
            <a:r>
              <a:rPr lang="en-GB" sz="1100" dirty="0"/>
              <a:t>A range of recommended reads can also be found on the website: </a:t>
            </a:r>
            <a:r>
              <a:rPr lang="en-GB" sz="1100" dirty="0">
                <a:hlinkClick r:id="rId2"/>
              </a:rPr>
              <a:t>https://www.kempshott-jun.hants.sch.uk/page/?title=Reading&amp;pid=100</a:t>
            </a:r>
            <a:endParaRPr lang="en-GB" sz="1100" dirty="0"/>
          </a:p>
          <a:p>
            <a:endParaRPr lang="en-GB" sz="1100" dirty="0"/>
          </a:p>
          <a:p>
            <a:endParaRPr lang="en-GB" sz="1100" dirty="0"/>
          </a:p>
        </p:txBody>
      </p:sp>
      <p:pic>
        <p:nvPicPr>
          <p:cNvPr id="2" name="Picture 1">
            <a:extLst>
              <a:ext uri="{FF2B5EF4-FFF2-40B4-BE49-F238E27FC236}">
                <a16:creationId xmlns:a16="http://schemas.microsoft.com/office/drawing/2014/main" id="{66B796BB-10FA-454A-BA14-2D95C6141974}"/>
              </a:ext>
            </a:extLst>
          </p:cNvPr>
          <p:cNvPicPr>
            <a:picLocks noChangeAspect="1"/>
          </p:cNvPicPr>
          <p:nvPr/>
        </p:nvPicPr>
        <p:blipFill>
          <a:blip r:embed="rId3"/>
          <a:stretch>
            <a:fillRect/>
          </a:stretch>
        </p:blipFill>
        <p:spPr>
          <a:xfrm>
            <a:off x="3793934" y="1763493"/>
            <a:ext cx="908496" cy="1398533"/>
          </a:xfrm>
          <a:prstGeom prst="rect">
            <a:avLst/>
          </a:prstGeom>
        </p:spPr>
      </p:pic>
      <p:pic>
        <p:nvPicPr>
          <p:cNvPr id="3" name="Picture 2">
            <a:extLst>
              <a:ext uri="{FF2B5EF4-FFF2-40B4-BE49-F238E27FC236}">
                <a16:creationId xmlns:a16="http://schemas.microsoft.com/office/drawing/2014/main" id="{A25354BC-8148-442B-B5A4-21A4E3D4C013}"/>
              </a:ext>
            </a:extLst>
          </p:cNvPr>
          <p:cNvPicPr>
            <a:picLocks noChangeAspect="1"/>
          </p:cNvPicPr>
          <p:nvPr/>
        </p:nvPicPr>
        <p:blipFill>
          <a:blip r:embed="rId4"/>
          <a:stretch>
            <a:fillRect/>
          </a:stretch>
        </p:blipFill>
        <p:spPr>
          <a:xfrm>
            <a:off x="4248182" y="3251931"/>
            <a:ext cx="1409636" cy="1063004"/>
          </a:xfrm>
          <a:prstGeom prst="rect">
            <a:avLst/>
          </a:prstGeom>
        </p:spPr>
      </p:pic>
      <p:pic>
        <p:nvPicPr>
          <p:cNvPr id="6" name="Picture 5">
            <a:extLst>
              <a:ext uri="{FF2B5EF4-FFF2-40B4-BE49-F238E27FC236}">
                <a16:creationId xmlns:a16="http://schemas.microsoft.com/office/drawing/2014/main" id="{9EB0077C-33F1-47A7-B35B-DAB2F68BE9D7}"/>
              </a:ext>
            </a:extLst>
          </p:cNvPr>
          <p:cNvPicPr>
            <a:picLocks noChangeAspect="1"/>
          </p:cNvPicPr>
          <p:nvPr/>
        </p:nvPicPr>
        <p:blipFill>
          <a:blip r:embed="rId5"/>
          <a:stretch>
            <a:fillRect/>
          </a:stretch>
        </p:blipFill>
        <p:spPr>
          <a:xfrm>
            <a:off x="5116921" y="1801319"/>
            <a:ext cx="983380" cy="1322879"/>
          </a:xfrm>
          <a:prstGeom prst="rect">
            <a:avLst/>
          </a:prstGeom>
        </p:spPr>
      </p:pic>
      <p:pic>
        <p:nvPicPr>
          <p:cNvPr id="24" name="Picture 23" descr="Swimming against the storm">
            <a:extLst>
              <a:ext uri="{FF2B5EF4-FFF2-40B4-BE49-F238E27FC236}">
                <a16:creationId xmlns:a16="http://schemas.microsoft.com/office/drawing/2014/main" id="{00F9384E-DE55-4714-B094-F55ABE9639CB}"/>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35775" y="666326"/>
            <a:ext cx="1060450" cy="1630680"/>
          </a:xfrm>
          <a:prstGeom prst="rect">
            <a:avLst/>
          </a:prstGeom>
          <a:noFill/>
          <a:ln>
            <a:noFill/>
          </a:ln>
        </p:spPr>
      </p:pic>
      <p:pic>
        <p:nvPicPr>
          <p:cNvPr id="25" name="Picture 24" descr="Earth Heroes: Twenty Inspiring Stories of People Saving Our World">
            <a:extLst>
              <a:ext uri="{FF2B5EF4-FFF2-40B4-BE49-F238E27FC236}">
                <a16:creationId xmlns:a16="http://schemas.microsoft.com/office/drawing/2014/main" id="{88FA326B-C516-4EEF-8EC5-2FA74AF170B6}"/>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8392160" y="666326"/>
            <a:ext cx="1097280" cy="1674495"/>
          </a:xfrm>
          <a:prstGeom prst="rect">
            <a:avLst/>
          </a:prstGeom>
          <a:noFill/>
          <a:ln>
            <a:noFill/>
          </a:ln>
        </p:spPr>
      </p:pic>
      <p:pic>
        <p:nvPicPr>
          <p:cNvPr id="26" name="Picture 25">
            <a:extLst>
              <a:ext uri="{FF2B5EF4-FFF2-40B4-BE49-F238E27FC236}">
                <a16:creationId xmlns:a16="http://schemas.microsoft.com/office/drawing/2014/main" id="{8F6A84B1-1E92-4B61-A37F-C752F6DAAF3E}"/>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6947639" y="2554795"/>
            <a:ext cx="1030605" cy="1582420"/>
          </a:xfrm>
          <a:prstGeom prst="rect">
            <a:avLst/>
          </a:prstGeom>
          <a:noFill/>
        </p:spPr>
      </p:pic>
      <p:pic>
        <p:nvPicPr>
          <p:cNvPr id="27" name="Picture 26" descr="Factology: Robots &amp; AI: Open Up a World of Information!">
            <a:extLst>
              <a:ext uri="{FF2B5EF4-FFF2-40B4-BE49-F238E27FC236}">
                <a16:creationId xmlns:a16="http://schemas.microsoft.com/office/drawing/2014/main" id="{8E317630-2C16-4D3E-BE42-7DED9A3EE3B4}"/>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8300720" y="2554795"/>
            <a:ext cx="1280160" cy="1562100"/>
          </a:xfrm>
          <a:prstGeom prst="rect">
            <a:avLst/>
          </a:prstGeom>
          <a:noFill/>
          <a:ln>
            <a:noFill/>
          </a:ln>
        </p:spPr>
      </p:pic>
    </p:spTree>
    <p:extLst>
      <p:ext uri="{BB962C8B-B14F-4D97-AF65-F5344CB8AC3E}">
        <p14:creationId xmlns:p14="http://schemas.microsoft.com/office/powerpoint/2010/main" val="3007448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02A4373-949C-4D76-95CD-0C2B36224586}"/>
              </a:ext>
            </a:extLst>
          </p:cNvPr>
          <p:cNvSpPr txBox="1"/>
          <p:nvPr/>
        </p:nvSpPr>
        <p:spPr>
          <a:xfrm>
            <a:off x="196454" y="167589"/>
            <a:ext cx="3025216" cy="2923877"/>
          </a:xfrm>
          <a:prstGeom prst="rect">
            <a:avLst/>
          </a:prstGeom>
          <a:noFill/>
          <a:ln w="38100">
            <a:solidFill>
              <a:srgbClr val="7030A0"/>
            </a:solidFill>
          </a:ln>
        </p:spPr>
        <p:txBody>
          <a:bodyPr wrap="square" rtlCol="0">
            <a:spAutoFit/>
          </a:bodyPr>
          <a:lstStyle/>
          <a:p>
            <a:r>
              <a:rPr lang="en-GB" b="1" u="sng" dirty="0"/>
              <a:t>Science</a:t>
            </a:r>
          </a:p>
          <a:p>
            <a:r>
              <a:rPr lang="en-GB" sz="1200" dirty="0">
                <a:solidFill>
                  <a:srgbClr val="0070C0"/>
                </a:solidFill>
              </a:rPr>
              <a:t>Fossils, geological time and </a:t>
            </a:r>
          </a:p>
          <a:p>
            <a:r>
              <a:rPr lang="en-GB" sz="1200" dirty="0">
                <a:solidFill>
                  <a:srgbClr val="0070C0"/>
                </a:solidFill>
              </a:rPr>
              <a:t>classification </a:t>
            </a:r>
          </a:p>
          <a:p>
            <a:r>
              <a:rPr lang="en-GB" sz="1000" dirty="0"/>
              <a:t>The Big Question: What is evolution and how do we know it happened?</a:t>
            </a:r>
          </a:p>
          <a:p>
            <a:r>
              <a:rPr lang="en-GB" sz="1000" dirty="0"/>
              <a:t>We will learn about: </a:t>
            </a:r>
          </a:p>
          <a:p>
            <a:pPr marL="171450" indent="-171450">
              <a:buFont typeface="Arial" panose="020B0604020202020204" pitchFamily="34" charset="0"/>
              <a:buChar char="•"/>
            </a:pPr>
            <a:r>
              <a:rPr lang="en-GB" sz="1000" dirty="0"/>
              <a:t>Geological time</a:t>
            </a:r>
          </a:p>
          <a:p>
            <a:pPr marL="171450" indent="-171450">
              <a:buFont typeface="Arial" panose="020B0604020202020204" pitchFamily="34" charset="0"/>
              <a:buChar char="•"/>
            </a:pPr>
            <a:r>
              <a:rPr lang="en-GB" sz="1000" dirty="0"/>
              <a:t>The evidence for evolution</a:t>
            </a:r>
          </a:p>
          <a:p>
            <a:pPr marL="171450" indent="-171450">
              <a:buFont typeface="Arial" panose="020B0604020202020204" pitchFamily="34" charset="0"/>
              <a:buChar char="•"/>
            </a:pPr>
            <a:r>
              <a:rPr lang="en-GB" sz="1000" dirty="0"/>
              <a:t>Classification of life.</a:t>
            </a:r>
          </a:p>
          <a:p>
            <a:endParaRPr lang="en-GB" sz="1000" dirty="0"/>
          </a:p>
          <a:p>
            <a:r>
              <a:rPr lang="en-GB" sz="1200" dirty="0">
                <a:solidFill>
                  <a:srgbClr val="0070C0"/>
                </a:solidFill>
              </a:rPr>
              <a:t>Space and Gravity </a:t>
            </a:r>
          </a:p>
          <a:p>
            <a:r>
              <a:rPr lang="en-GB" sz="1000" dirty="0"/>
              <a:t>The Big Question: What is Earth’s address in space?</a:t>
            </a:r>
          </a:p>
          <a:p>
            <a:r>
              <a:rPr lang="en-GB" sz="1000" dirty="0"/>
              <a:t>We will learn about: </a:t>
            </a:r>
          </a:p>
          <a:p>
            <a:pPr marL="171450" indent="-171450">
              <a:buFont typeface="Arial" panose="020B0604020202020204" pitchFamily="34" charset="0"/>
              <a:buChar char="•"/>
            </a:pPr>
            <a:r>
              <a:rPr lang="en-GB" sz="1000" dirty="0"/>
              <a:t>Our Solar System</a:t>
            </a:r>
          </a:p>
          <a:p>
            <a:pPr marL="171450" indent="-171450">
              <a:buFont typeface="Arial" panose="020B0604020202020204" pitchFamily="34" charset="0"/>
              <a:buChar char="•"/>
            </a:pPr>
            <a:r>
              <a:rPr lang="en-GB" sz="1000" dirty="0"/>
              <a:t>What else is in the Solar System</a:t>
            </a:r>
          </a:p>
          <a:p>
            <a:pPr marL="171450" indent="-171450">
              <a:buFont typeface="Arial" panose="020B0604020202020204" pitchFamily="34" charset="0"/>
              <a:buChar char="•"/>
            </a:pPr>
            <a:r>
              <a:rPr lang="en-GB" sz="1000" dirty="0"/>
              <a:t>Gravity and its effects.</a:t>
            </a:r>
          </a:p>
          <a:p>
            <a:endParaRPr lang="en-GB" sz="1000" dirty="0"/>
          </a:p>
        </p:txBody>
      </p:sp>
      <p:sp>
        <p:nvSpPr>
          <p:cNvPr id="7" name="TextBox 6">
            <a:extLst>
              <a:ext uri="{FF2B5EF4-FFF2-40B4-BE49-F238E27FC236}">
                <a16:creationId xmlns:a16="http://schemas.microsoft.com/office/drawing/2014/main" id="{B06426ED-5B51-43F4-83CD-4E693E997484}"/>
              </a:ext>
            </a:extLst>
          </p:cNvPr>
          <p:cNvSpPr txBox="1"/>
          <p:nvPr/>
        </p:nvSpPr>
        <p:spPr>
          <a:xfrm>
            <a:off x="5435600" y="4148899"/>
            <a:ext cx="4069232" cy="2308324"/>
          </a:xfrm>
          <a:prstGeom prst="rect">
            <a:avLst/>
          </a:prstGeom>
          <a:noFill/>
          <a:ln w="38100">
            <a:solidFill>
              <a:srgbClr val="7030A0"/>
            </a:solidFill>
          </a:ln>
        </p:spPr>
        <p:txBody>
          <a:bodyPr wrap="square" rtlCol="0">
            <a:spAutoFit/>
          </a:bodyPr>
          <a:lstStyle/>
          <a:p>
            <a:r>
              <a:rPr lang="en-GB" b="1" u="sng" dirty="0"/>
              <a:t>History </a:t>
            </a:r>
          </a:p>
          <a:p>
            <a:r>
              <a:rPr lang="en-GB" sz="1050" dirty="0">
                <a:solidFill>
                  <a:srgbClr val="0070C0"/>
                </a:solidFill>
              </a:rPr>
              <a:t>British history: Were the Vikings raiders, trades or something else? </a:t>
            </a:r>
          </a:p>
          <a:p>
            <a:r>
              <a:rPr lang="en-GB" sz="1050" dirty="0"/>
              <a:t>We will learn: </a:t>
            </a:r>
          </a:p>
          <a:p>
            <a:pPr marL="171450" indent="-171450">
              <a:buFont typeface="Arial" panose="020B0604020202020204" pitchFamily="34" charset="0"/>
              <a:buChar char="•"/>
            </a:pPr>
            <a:r>
              <a:rPr lang="en-GB" sz="1050" dirty="0"/>
              <a:t>To explain when and why the Vikings came to Britain.</a:t>
            </a:r>
          </a:p>
          <a:p>
            <a:pPr marL="171450" indent="-171450">
              <a:buFont typeface="Arial" panose="020B0604020202020204" pitchFamily="34" charset="0"/>
              <a:buChar char="•"/>
            </a:pPr>
            <a:r>
              <a:rPr lang="en-GB" sz="1050" dirty="0"/>
              <a:t>To evaluate ideas about the Vikings using sources.</a:t>
            </a:r>
          </a:p>
          <a:p>
            <a:pPr marL="171450" indent="-171450">
              <a:buFont typeface="Arial" panose="020B0604020202020204" pitchFamily="34" charset="0"/>
              <a:buChar char="•"/>
            </a:pPr>
            <a:r>
              <a:rPr lang="en-GB" sz="1050" dirty="0"/>
              <a:t>To understand the importance of Viking trade and trading routes.</a:t>
            </a:r>
          </a:p>
          <a:p>
            <a:pPr marL="171450" indent="-171450">
              <a:buFont typeface="Arial" panose="020B0604020202020204" pitchFamily="34" charset="0"/>
              <a:buChar char="•"/>
            </a:pPr>
            <a:r>
              <a:rPr lang="en-GB" sz="1050" dirty="0"/>
              <a:t>To compare different versions of Viking sagas.</a:t>
            </a:r>
          </a:p>
          <a:p>
            <a:pPr marL="171450" indent="-171450">
              <a:buFont typeface="Arial" panose="020B0604020202020204" pitchFamily="34" charset="0"/>
              <a:buChar char="•"/>
            </a:pPr>
            <a:r>
              <a:rPr lang="en-GB" sz="1050" dirty="0"/>
              <a:t>To evaluate the impact of the Viking invasions and settlements using primary sources and case studies.</a:t>
            </a:r>
          </a:p>
          <a:p>
            <a:pPr marL="171450" indent="-171450">
              <a:buFont typeface="Arial" panose="020B0604020202020204" pitchFamily="34" charset="0"/>
              <a:buChar char="•"/>
            </a:pPr>
            <a:r>
              <a:rPr lang="en-GB" sz="1050" dirty="0"/>
              <a:t>To evaluate achievements of the Vikings. </a:t>
            </a:r>
          </a:p>
          <a:p>
            <a:pPr marL="171450" indent="-171450">
              <a:buFont typeface="Arial" panose="020B0604020202020204" pitchFamily="34" charset="0"/>
              <a:buChar char="•"/>
            </a:pPr>
            <a:endParaRPr lang="en-GB" sz="1050" dirty="0"/>
          </a:p>
          <a:p>
            <a:endParaRPr lang="en-GB" sz="1050" dirty="0"/>
          </a:p>
          <a:p>
            <a:endParaRPr lang="en-GB" sz="1050" dirty="0"/>
          </a:p>
        </p:txBody>
      </p:sp>
      <p:sp>
        <p:nvSpPr>
          <p:cNvPr id="5" name="TextBox 4">
            <a:extLst>
              <a:ext uri="{FF2B5EF4-FFF2-40B4-BE49-F238E27FC236}">
                <a16:creationId xmlns:a16="http://schemas.microsoft.com/office/drawing/2014/main" id="{05FC5B9A-B667-4D48-AEBD-854E9477DB28}"/>
              </a:ext>
            </a:extLst>
          </p:cNvPr>
          <p:cNvSpPr txBox="1"/>
          <p:nvPr/>
        </p:nvSpPr>
        <p:spPr>
          <a:xfrm>
            <a:off x="196454" y="3203299"/>
            <a:ext cx="3025217" cy="3016210"/>
          </a:xfrm>
          <a:prstGeom prst="rect">
            <a:avLst/>
          </a:prstGeom>
          <a:noFill/>
          <a:ln w="38100">
            <a:solidFill>
              <a:srgbClr val="7030A0"/>
            </a:solidFill>
          </a:ln>
        </p:spPr>
        <p:txBody>
          <a:bodyPr wrap="square" rtlCol="0">
            <a:spAutoFit/>
          </a:bodyPr>
          <a:lstStyle/>
          <a:p>
            <a:r>
              <a:rPr lang="en-GB" b="1" u="sng" dirty="0"/>
              <a:t>Music  </a:t>
            </a:r>
          </a:p>
          <a:p>
            <a:r>
              <a:rPr lang="en-GB" sz="1200" dirty="0" err="1">
                <a:solidFill>
                  <a:srgbClr val="0070C0"/>
                </a:solidFill>
              </a:rPr>
              <a:t>Livin</a:t>
            </a:r>
            <a:r>
              <a:rPr lang="en-GB" sz="1200" dirty="0">
                <a:solidFill>
                  <a:srgbClr val="0070C0"/>
                </a:solidFill>
              </a:rPr>
              <a:t>’ on a prayer</a:t>
            </a:r>
          </a:p>
          <a:p>
            <a:endParaRPr lang="en-GB" sz="1000" dirty="0"/>
          </a:p>
          <a:p>
            <a:r>
              <a:rPr lang="en-GB" sz="1000" dirty="0"/>
              <a:t>We will learn to: </a:t>
            </a:r>
          </a:p>
          <a:p>
            <a:r>
              <a:rPr lang="en-GB" sz="1000" dirty="0"/>
              <a:t>To identify the piece’s structure, instruments/voices included in the piece along with using musical elements such as dynamics, texture, timbre, etc..</a:t>
            </a:r>
          </a:p>
          <a:p>
            <a:r>
              <a:rPr lang="en-GB" sz="1000" dirty="0"/>
              <a:t>To use glockenspiels to accompany a piece using given notation.</a:t>
            </a:r>
          </a:p>
          <a:p>
            <a:r>
              <a:rPr lang="en-GB" sz="1000" dirty="0"/>
              <a:t>To compose a melody using simple rhythms and use as part of the performance. Using the notes: G, A + B. </a:t>
            </a:r>
          </a:p>
          <a:p>
            <a:r>
              <a:rPr lang="en-GB" sz="1000" dirty="0"/>
              <a:t>Children can contribute to the performance by singing, playing an instrumental part, improvising or by performing their composition. </a:t>
            </a:r>
          </a:p>
          <a:p>
            <a:r>
              <a:rPr lang="en-GB" sz="1000" dirty="0"/>
              <a:t>To evaluate their performance discussing their thoughts and feelings towards it afterwards.</a:t>
            </a:r>
          </a:p>
          <a:p>
            <a:endParaRPr lang="en-GB" sz="1000" dirty="0"/>
          </a:p>
          <a:p>
            <a:endParaRPr lang="en-GB" sz="1000" dirty="0"/>
          </a:p>
        </p:txBody>
      </p:sp>
      <p:sp>
        <p:nvSpPr>
          <p:cNvPr id="10" name="TextBox 9">
            <a:extLst>
              <a:ext uri="{FF2B5EF4-FFF2-40B4-BE49-F238E27FC236}">
                <a16:creationId xmlns:a16="http://schemas.microsoft.com/office/drawing/2014/main" id="{4D1C211F-096A-4BBA-ADC9-BFDA0888795D}"/>
              </a:ext>
            </a:extLst>
          </p:cNvPr>
          <p:cNvSpPr txBox="1"/>
          <p:nvPr/>
        </p:nvSpPr>
        <p:spPr>
          <a:xfrm>
            <a:off x="3376365" y="167589"/>
            <a:ext cx="3156856" cy="3785652"/>
          </a:xfrm>
          <a:prstGeom prst="rect">
            <a:avLst/>
          </a:prstGeom>
          <a:noFill/>
          <a:ln w="38100">
            <a:solidFill>
              <a:srgbClr val="7030A0"/>
            </a:solidFill>
          </a:ln>
        </p:spPr>
        <p:txBody>
          <a:bodyPr wrap="square" rtlCol="0">
            <a:spAutoFit/>
          </a:bodyPr>
          <a:lstStyle/>
          <a:p>
            <a:r>
              <a:rPr lang="en-GB" b="1" u="sng" dirty="0"/>
              <a:t>French  </a:t>
            </a:r>
            <a:endParaRPr lang="en-GB" sz="1400" b="1" u="sng" dirty="0"/>
          </a:p>
          <a:p>
            <a:r>
              <a:rPr lang="en-GB" sz="1200" dirty="0">
                <a:solidFill>
                  <a:srgbClr val="0070C0"/>
                </a:solidFill>
              </a:rPr>
              <a:t>French Monster Pets</a:t>
            </a:r>
          </a:p>
          <a:p>
            <a:r>
              <a:rPr lang="en-GB" sz="1000" dirty="0"/>
              <a:t>We will learn to: </a:t>
            </a:r>
          </a:p>
          <a:p>
            <a:pPr marL="171450" indent="-171450">
              <a:buFont typeface="Arial" panose="020B0604020202020204" pitchFamily="34" charset="0"/>
              <a:buChar char="•"/>
            </a:pPr>
            <a:r>
              <a:rPr lang="en-GB" sz="1000" dirty="0"/>
              <a:t>To investigate a text for clues to understand new words.</a:t>
            </a:r>
          </a:p>
          <a:p>
            <a:pPr marL="171450" indent="-171450">
              <a:buFont typeface="Arial" panose="020B0604020202020204" pitchFamily="34" charset="0"/>
              <a:buChar char="•"/>
            </a:pPr>
            <a:r>
              <a:rPr lang="en-GB" sz="1000" dirty="0"/>
              <a:t>To identify nouns by their gender, number and meaning.</a:t>
            </a:r>
          </a:p>
          <a:p>
            <a:pPr marL="171450" indent="-171450">
              <a:buFont typeface="Arial" panose="020B0604020202020204" pitchFamily="34" charset="0"/>
              <a:buChar char="•"/>
            </a:pPr>
            <a:r>
              <a:rPr lang="en-GB" sz="1000" dirty="0"/>
              <a:t>To apply knowledge of French nouns and gender agreement to a short piece of writing.</a:t>
            </a:r>
          </a:p>
          <a:p>
            <a:pPr marL="171450" indent="-171450">
              <a:buFont typeface="Arial" panose="020B0604020202020204" pitchFamily="34" charset="0"/>
              <a:buChar char="•"/>
            </a:pPr>
            <a:r>
              <a:rPr lang="en-GB" sz="1000" dirty="0"/>
              <a:t>To develop understanding of adjectival rules in French.</a:t>
            </a:r>
          </a:p>
          <a:p>
            <a:endParaRPr lang="en-GB" sz="1000" dirty="0"/>
          </a:p>
          <a:p>
            <a:endParaRPr lang="en-GB" sz="1000" dirty="0"/>
          </a:p>
          <a:p>
            <a:endParaRPr lang="en-GB" sz="1000" dirty="0"/>
          </a:p>
          <a:p>
            <a:r>
              <a:rPr lang="en-GB" sz="1200" dirty="0">
                <a:solidFill>
                  <a:srgbClr val="0070C0"/>
                </a:solidFill>
              </a:rPr>
              <a:t>Space exploration in French</a:t>
            </a:r>
          </a:p>
          <a:p>
            <a:r>
              <a:rPr lang="en-GB" sz="800" dirty="0"/>
              <a:t>We will learn to: </a:t>
            </a:r>
          </a:p>
          <a:p>
            <a:r>
              <a:rPr lang="en-GB" sz="1000" dirty="0"/>
              <a:t>* To identify keywords, phrases and ideas from spoken French.</a:t>
            </a:r>
          </a:p>
          <a:p>
            <a:r>
              <a:rPr lang="en-GB" sz="1000" dirty="0"/>
              <a:t>To apply knowledge of noun and adjective agreement to create metaphors in French.</a:t>
            </a:r>
          </a:p>
          <a:p>
            <a:r>
              <a:rPr lang="en-GB" sz="1000" dirty="0"/>
              <a:t>To make comparisons in French.</a:t>
            </a:r>
          </a:p>
          <a:p>
            <a:endParaRPr lang="en-GB" sz="1000" dirty="0"/>
          </a:p>
          <a:p>
            <a:endParaRPr lang="en-GB" sz="1000" dirty="0"/>
          </a:p>
        </p:txBody>
      </p:sp>
      <p:sp>
        <p:nvSpPr>
          <p:cNvPr id="11" name="TextBox 10">
            <a:extLst>
              <a:ext uri="{FF2B5EF4-FFF2-40B4-BE49-F238E27FC236}">
                <a16:creationId xmlns:a16="http://schemas.microsoft.com/office/drawing/2014/main" id="{77DAF81B-4AB2-4C15-B01B-2EAF556B98FE}"/>
              </a:ext>
            </a:extLst>
          </p:cNvPr>
          <p:cNvSpPr txBox="1"/>
          <p:nvPr/>
        </p:nvSpPr>
        <p:spPr>
          <a:xfrm>
            <a:off x="6733201" y="122191"/>
            <a:ext cx="3032810" cy="3816429"/>
          </a:xfrm>
          <a:prstGeom prst="rect">
            <a:avLst/>
          </a:prstGeom>
          <a:noFill/>
          <a:ln w="38100">
            <a:solidFill>
              <a:srgbClr val="7030A0"/>
            </a:solidFill>
          </a:ln>
        </p:spPr>
        <p:txBody>
          <a:bodyPr wrap="square" rtlCol="0">
            <a:spAutoFit/>
          </a:bodyPr>
          <a:lstStyle/>
          <a:p>
            <a:r>
              <a:rPr lang="en-GB" b="1" u="sng" dirty="0"/>
              <a:t>RE</a:t>
            </a:r>
          </a:p>
          <a:p>
            <a:r>
              <a:rPr lang="en-GB" sz="1200" dirty="0">
                <a:solidFill>
                  <a:srgbClr val="0070C0"/>
                </a:solidFill>
              </a:rPr>
              <a:t>Belonging: Shahada and Salat  (Islam)</a:t>
            </a:r>
          </a:p>
          <a:p>
            <a:r>
              <a:rPr lang="en-GB" sz="1000" dirty="0"/>
              <a:t>We will learn this through exploring these questions: </a:t>
            </a:r>
          </a:p>
          <a:p>
            <a:pPr marL="171450" indent="-171450">
              <a:buFont typeface="Arial" panose="020B0604020202020204" pitchFamily="34" charset="0"/>
              <a:buChar char="•"/>
            </a:pPr>
            <a:r>
              <a:rPr lang="en-GB" sz="1000" dirty="0"/>
              <a:t>What does belonging mean to me?</a:t>
            </a:r>
          </a:p>
          <a:p>
            <a:pPr marL="171450" indent="-171450">
              <a:buFont typeface="Arial" panose="020B0604020202020204" pitchFamily="34" charset="0"/>
              <a:buChar char="•"/>
            </a:pPr>
            <a:r>
              <a:rPr lang="en-GB" sz="1000" dirty="0"/>
              <a:t>How does belonging make us feel? </a:t>
            </a:r>
          </a:p>
          <a:p>
            <a:pPr marL="171450" indent="-171450">
              <a:buFont typeface="Arial" panose="020B0604020202020204" pitchFamily="34" charset="0"/>
              <a:buChar char="•"/>
            </a:pPr>
            <a:r>
              <a:rPr lang="en-GB" sz="1000" dirty="0"/>
              <a:t>What does belonging mean? </a:t>
            </a:r>
          </a:p>
          <a:p>
            <a:pPr marL="171450" indent="-171450">
              <a:buFont typeface="Arial" panose="020B0604020202020204" pitchFamily="34" charset="0"/>
              <a:buChar char="•"/>
            </a:pPr>
            <a:r>
              <a:rPr lang="en-GB" sz="1000" dirty="0"/>
              <a:t>How do Muslims show they belong? </a:t>
            </a:r>
          </a:p>
          <a:p>
            <a:pPr marL="171450" indent="-171450">
              <a:buFont typeface="Arial" panose="020B0604020202020204" pitchFamily="34" charset="0"/>
              <a:buChar char="•"/>
            </a:pPr>
            <a:r>
              <a:rPr lang="en-GB" sz="1000" dirty="0"/>
              <a:t>Why is belonging important is Islam? </a:t>
            </a:r>
          </a:p>
          <a:p>
            <a:endParaRPr lang="en-GB" sz="1000" dirty="0"/>
          </a:p>
          <a:p>
            <a:endParaRPr lang="en-GB" sz="1000" dirty="0"/>
          </a:p>
          <a:p>
            <a:r>
              <a:rPr lang="en-GB" sz="1200" dirty="0">
                <a:solidFill>
                  <a:srgbClr val="0070C0"/>
                </a:solidFill>
              </a:rPr>
              <a:t>Community: Birth narratives  (Christianity)</a:t>
            </a:r>
          </a:p>
          <a:p>
            <a:r>
              <a:rPr lang="en-GB" sz="1000" dirty="0"/>
              <a:t>We will learn through exploring these questions: </a:t>
            </a:r>
          </a:p>
          <a:p>
            <a:pPr marL="171450" indent="-171450">
              <a:buFont typeface="Arial" panose="020B0604020202020204" pitchFamily="34" charset="0"/>
              <a:buChar char="•"/>
            </a:pPr>
            <a:r>
              <a:rPr lang="en-GB" sz="1000" dirty="0"/>
              <a:t>What does interpretation mean?</a:t>
            </a:r>
          </a:p>
          <a:p>
            <a:pPr marL="171450" indent="-171450">
              <a:buFont typeface="Arial" panose="020B0604020202020204" pitchFamily="34" charset="0"/>
              <a:buChar char="•"/>
            </a:pPr>
            <a:r>
              <a:rPr lang="en-GB" sz="1000" dirty="0"/>
              <a:t>What does interpretation mean in the birth narratives?</a:t>
            </a:r>
          </a:p>
          <a:p>
            <a:pPr marL="171450" indent="-171450">
              <a:buFont typeface="Arial" panose="020B0604020202020204" pitchFamily="34" charset="0"/>
              <a:buChar char="•"/>
            </a:pPr>
            <a:r>
              <a:rPr lang="en-GB" sz="1000" dirty="0"/>
              <a:t>What is the value of the different interpretations to Christians? What do </a:t>
            </a:r>
          </a:p>
          <a:p>
            <a:pPr marL="171450" indent="-171450">
              <a:buFont typeface="Arial" panose="020B0604020202020204" pitchFamily="34" charset="0"/>
              <a:buChar char="•"/>
            </a:pPr>
            <a:r>
              <a:rPr lang="en-GB" sz="1000" dirty="0"/>
              <a:t>I think?</a:t>
            </a:r>
          </a:p>
          <a:p>
            <a:pPr marL="171450" indent="-171450">
              <a:buFont typeface="Arial" panose="020B0604020202020204" pitchFamily="34" charset="0"/>
              <a:buChar char="•"/>
            </a:pPr>
            <a:r>
              <a:rPr lang="en-GB" sz="1000" dirty="0"/>
              <a:t>What does interpretation mean </a:t>
            </a:r>
          </a:p>
          <a:p>
            <a:pPr lvl="1"/>
            <a:r>
              <a:rPr lang="en-GB" sz="1000" dirty="0"/>
              <a:t>to me?</a:t>
            </a:r>
          </a:p>
          <a:p>
            <a:pPr marL="171450" indent="-171450">
              <a:buFont typeface="Arial" panose="020B0604020202020204" pitchFamily="34" charset="0"/>
              <a:buChar char="•"/>
            </a:pPr>
            <a:r>
              <a:rPr lang="en-GB" sz="1000" dirty="0"/>
              <a:t>On what occasions and in what </a:t>
            </a:r>
          </a:p>
          <a:p>
            <a:pPr lvl="1"/>
            <a:r>
              <a:rPr lang="en-GB" sz="1000" dirty="0"/>
              <a:t>situations is interpretation </a:t>
            </a:r>
          </a:p>
          <a:p>
            <a:pPr lvl="1"/>
            <a:r>
              <a:rPr lang="en-GB" sz="1000" dirty="0"/>
              <a:t>Significant?</a:t>
            </a:r>
          </a:p>
        </p:txBody>
      </p:sp>
      <p:pic>
        <p:nvPicPr>
          <p:cNvPr id="19" name="Picture 18" descr="British history 4: Were the Vikings raiders, traders or something else?">
            <a:extLst>
              <a:ext uri="{FF2B5EF4-FFF2-40B4-BE49-F238E27FC236}">
                <a16:creationId xmlns:a16="http://schemas.microsoft.com/office/drawing/2014/main" id="{C3AB6553-2830-4720-9E28-3E40F39BBAF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9606" y="5700867"/>
            <a:ext cx="1003173" cy="603241"/>
          </a:xfrm>
          <a:prstGeom prst="rect">
            <a:avLst/>
          </a:prstGeom>
          <a:noFill/>
          <a:ln>
            <a:noFill/>
          </a:ln>
        </p:spPr>
      </p:pic>
      <p:pic>
        <p:nvPicPr>
          <p:cNvPr id="22" name="Picture 21" descr="Unit 1: French monster pets">
            <a:extLst>
              <a:ext uri="{FF2B5EF4-FFF2-40B4-BE49-F238E27FC236}">
                <a16:creationId xmlns:a16="http://schemas.microsoft.com/office/drawing/2014/main" id="{18AC6E1F-34C8-4B7D-AB4B-74D7B8CCB18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27003" y="250138"/>
            <a:ext cx="1324598" cy="547398"/>
          </a:xfrm>
          <a:prstGeom prst="rect">
            <a:avLst/>
          </a:prstGeom>
          <a:noFill/>
          <a:ln>
            <a:noFill/>
          </a:ln>
        </p:spPr>
      </p:pic>
      <p:pic>
        <p:nvPicPr>
          <p:cNvPr id="24" name="Picture 23" descr="Unit 2: Space exploration – in French">
            <a:extLst>
              <a:ext uri="{FF2B5EF4-FFF2-40B4-BE49-F238E27FC236}">
                <a16:creationId xmlns:a16="http://schemas.microsoft.com/office/drawing/2014/main" id="{BBA4692D-8A47-4363-A273-439F446C2F83}"/>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63840" y="1983469"/>
            <a:ext cx="1187761" cy="649663"/>
          </a:xfrm>
          <a:prstGeom prst="rect">
            <a:avLst/>
          </a:prstGeom>
          <a:noFill/>
          <a:ln>
            <a:noFill/>
          </a:ln>
        </p:spPr>
      </p:pic>
      <p:pic>
        <p:nvPicPr>
          <p:cNvPr id="26" name="Picture 25">
            <a:extLst>
              <a:ext uri="{FF2B5EF4-FFF2-40B4-BE49-F238E27FC236}">
                <a16:creationId xmlns:a16="http://schemas.microsoft.com/office/drawing/2014/main" id="{88D651CC-0E1B-472F-B382-B1104EBE6771}"/>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2241383" y="3323067"/>
            <a:ext cx="810825" cy="668994"/>
          </a:xfrm>
          <a:prstGeom prst="rect">
            <a:avLst/>
          </a:prstGeom>
          <a:noFill/>
          <a:ln>
            <a:noFill/>
          </a:ln>
        </p:spPr>
      </p:pic>
      <p:pic>
        <p:nvPicPr>
          <p:cNvPr id="28" name="Picture 27" descr="What Are Fossils and Where Are They Found the Most? | Discover Magazine">
            <a:extLst>
              <a:ext uri="{FF2B5EF4-FFF2-40B4-BE49-F238E27FC236}">
                <a16:creationId xmlns:a16="http://schemas.microsoft.com/office/drawing/2014/main" id="{29F302D3-A55E-48E4-BA0B-4446F6B52683}"/>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65560" y="250138"/>
            <a:ext cx="810825" cy="547398"/>
          </a:xfrm>
          <a:prstGeom prst="rect">
            <a:avLst/>
          </a:prstGeom>
          <a:noFill/>
          <a:ln>
            <a:noFill/>
          </a:ln>
        </p:spPr>
      </p:pic>
      <p:pic>
        <p:nvPicPr>
          <p:cNvPr id="29" name="Picture 28">
            <a:extLst>
              <a:ext uri="{FF2B5EF4-FFF2-40B4-BE49-F238E27FC236}">
                <a16:creationId xmlns:a16="http://schemas.microsoft.com/office/drawing/2014/main" id="{FB04B426-2816-460F-9510-3ABBBE36673E}"/>
              </a:ext>
            </a:extLst>
          </p:cNvPr>
          <p:cNvPicPr/>
          <p:nvPr/>
        </p:nvPicPr>
        <p:blipFill>
          <a:blip r:embed="rId7"/>
          <a:stretch>
            <a:fillRect/>
          </a:stretch>
        </p:blipFill>
        <p:spPr>
          <a:xfrm>
            <a:off x="2372032" y="975851"/>
            <a:ext cx="849638" cy="547398"/>
          </a:xfrm>
          <a:prstGeom prst="rect">
            <a:avLst/>
          </a:prstGeom>
        </p:spPr>
      </p:pic>
      <p:pic>
        <p:nvPicPr>
          <p:cNvPr id="13" name="Picture 12">
            <a:extLst>
              <a:ext uri="{FF2B5EF4-FFF2-40B4-BE49-F238E27FC236}">
                <a16:creationId xmlns:a16="http://schemas.microsoft.com/office/drawing/2014/main" id="{E0866761-F77A-44E7-A4CE-09B1E0DF4298}"/>
              </a:ext>
            </a:extLst>
          </p:cNvPr>
          <p:cNvPicPr/>
          <p:nvPr/>
        </p:nvPicPr>
        <p:blipFill>
          <a:blip r:embed="rId8">
            <a:extLst>
              <a:ext uri="{28A0092B-C50C-407E-A947-70E740481C1C}">
                <a14:useLocalDpi xmlns:a14="http://schemas.microsoft.com/office/drawing/2010/main" val="0"/>
              </a:ext>
            </a:extLst>
          </a:blip>
          <a:stretch>
            <a:fillRect/>
          </a:stretch>
        </p:blipFill>
        <p:spPr>
          <a:xfrm>
            <a:off x="8786648" y="2830153"/>
            <a:ext cx="842951" cy="932550"/>
          </a:xfrm>
          <a:prstGeom prst="rect">
            <a:avLst/>
          </a:prstGeom>
        </p:spPr>
      </p:pic>
    </p:spTree>
    <p:extLst>
      <p:ext uri="{BB962C8B-B14F-4D97-AF65-F5344CB8AC3E}">
        <p14:creationId xmlns:p14="http://schemas.microsoft.com/office/powerpoint/2010/main" val="2354285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D156AC0-6170-40A0-861E-30A539188D50}"/>
              </a:ext>
            </a:extLst>
          </p:cNvPr>
          <p:cNvSpPr txBox="1"/>
          <p:nvPr/>
        </p:nvSpPr>
        <p:spPr>
          <a:xfrm>
            <a:off x="192536" y="159332"/>
            <a:ext cx="3032810" cy="3970318"/>
          </a:xfrm>
          <a:prstGeom prst="rect">
            <a:avLst/>
          </a:prstGeom>
          <a:noFill/>
          <a:ln w="38100">
            <a:solidFill>
              <a:srgbClr val="7030A0"/>
            </a:solidFill>
          </a:ln>
        </p:spPr>
        <p:txBody>
          <a:bodyPr wrap="square" rtlCol="0">
            <a:spAutoFit/>
          </a:bodyPr>
          <a:lstStyle/>
          <a:p>
            <a:r>
              <a:rPr lang="en-GB" b="1" u="sng" dirty="0"/>
              <a:t>PSHE</a:t>
            </a:r>
          </a:p>
          <a:p>
            <a:r>
              <a:rPr lang="en-GB" sz="1200" dirty="0">
                <a:solidFill>
                  <a:srgbClr val="0070C0"/>
                </a:solidFill>
              </a:rPr>
              <a:t>Me and My Relationships</a:t>
            </a:r>
          </a:p>
          <a:p>
            <a:r>
              <a:rPr lang="en-GB" sz="1000" dirty="0"/>
              <a:t>We will learn to : </a:t>
            </a:r>
          </a:p>
          <a:p>
            <a:pPr marL="171450" indent="-171450">
              <a:buFont typeface="Arial" panose="020B0604020202020204" pitchFamily="34" charset="0"/>
              <a:buChar char="•"/>
            </a:pPr>
            <a:r>
              <a:rPr lang="en-GB" sz="1000" dirty="0"/>
              <a:t>To explain what collaboration means.</a:t>
            </a:r>
          </a:p>
          <a:p>
            <a:pPr marL="171450" indent="-171450">
              <a:buFont typeface="Arial" panose="020B0604020202020204" pitchFamily="34" charset="0"/>
              <a:buChar char="•"/>
            </a:pPr>
            <a:r>
              <a:rPr lang="en-GB" sz="1000" dirty="0"/>
              <a:t>To explore the terms negotiation and compromise.</a:t>
            </a:r>
          </a:p>
          <a:p>
            <a:pPr marL="171450" indent="-171450">
              <a:buFont typeface="Arial" panose="020B0604020202020204" pitchFamily="34" charset="0"/>
              <a:buChar char="•"/>
            </a:pPr>
            <a:r>
              <a:rPr lang="en-GB" sz="1000" dirty="0"/>
              <a:t>To demonstrate how to respond to a wide range of feelings in others and reflect on their own friendship qualities.</a:t>
            </a:r>
          </a:p>
          <a:p>
            <a:pPr marL="171450" indent="-171450">
              <a:buFont typeface="Arial" panose="020B0604020202020204" pitchFamily="34" charset="0"/>
              <a:buChar char="•"/>
            </a:pPr>
            <a:r>
              <a:rPr lang="en-GB" sz="1000" dirty="0"/>
              <a:t>To identify characteristics of passive, aggressive and assertive behaviours.</a:t>
            </a:r>
          </a:p>
          <a:p>
            <a:pPr marL="171450" indent="-171450">
              <a:buFont typeface="Arial" panose="020B0604020202020204" pitchFamily="34" charset="0"/>
              <a:buChar char="•"/>
            </a:pPr>
            <a:r>
              <a:rPr lang="en-GB" sz="1000" dirty="0"/>
              <a:t>To recognise basic emotional needs, and understand that they change according to circumstance.</a:t>
            </a:r>
          </a:p>
          <a:p>
            <a:endParaRPr lang="en-GB" sz="1000" dirty="0"/>
          </a:p>
          <a:p>
            <a:r>
              <a:rPr lang="en-GB" sz="1100" dirty="0"/>
              <a:t> </a:t>
            </a:r>
            <a:r>
              <a:rPr lang="en-GB" sz="1200" dirty="0">
                <a:solidFill>
                  <a:srgbClr val="0070C0"/>
                </a:solidFill>
              </a:rPr>
              <a:t>Valuing Difference</a:t>
            </a:r>
          </a:p>
          <a:p>
            <a:r>
              <a:rPr lang="en-GB" sz="1000" dirty="0"/>
              <a:t>We will learn to: </a:t>
            </a:r>
          </a:p>
          <a:p>
            <a:pPr marL="171450" indent="-171450">
              <a:buFont typeface="Arial" panose="020B0604020202020204" pitchFamily="34" charset="0"/>
              <a:buChar char="•"/>
            </a:pPr>
            <a:r>
              <a:rPr lang="en-GB" sz="1000" dirty="0"/>
              <a:t>To define some qualities of friendship.</a:t>
            </a:r>
          </a:p>
          <a:p>
            <a:pPr marL="171450" indent="-171450">
              <a:buFont typeface="Arial" panose="020B0604020202020204" pitchFamily="34" charset="0"/>
              <a:buChar char="•"/>
            </a:pPr>
            <a:r>
              <a:rPr lang="en-GB" sz="1000" dirty="0"/>
              <a:t>To rehearse active listening skills.</a:t>
            </a:r>
          </a:p>
          <a:p>
            <a:pPr marL="171450" indent="-171450">
              <a:buFont typeface="Arial" panose="020B0604020202020204" pitchFamily="34" charset="0"/>
              <a:buChar char="•"/>
            </a:pPr>
            <a:r>
              <a:rPr lang="en-GB" sz="1000" dirty="0"/>
              <a:t>To develop an understanding of discrimination and its injustice, and describe this using examples.</a:t>
            </a:r>
          </a:p>
          <a:p>
            <a:pPr marL="171450" indent="-171450">
              <a:buFont typeface="Arial" panose="020B0604020202020204" pitchFamily="34" charset="0"/>
              <a:buChar char="•"/>
            </a:pPr>
            <a:r>
              <a:rPr lang="en-GB" sz="1000" dirty="0"/>
              <a:t>To describe the benefits of living in a diverse society.</a:t>
            </a:r>
          </a:p>
          <a:p>
            <a:pPr marL="171450" indent="-171450">
              <a:buFont typeface="Arial" panose="020B0604020202020204" pitchFamily="34" charset="0"/>
              <a:buChar char="•"/>
            </a:pPr>
            <a:r>
              <a:rPr lang="en-GB" sz="1000" dirty="0"/>
              <a:t>To understand that the information seen online is not always true.</a:t>
            </a:r>
            <a:endParaRPr lang="en-GB" sz="1100" dirty="0"/>
          </a:p>
        </p:txBody>
      </p:sp>
      <p:sp>
        <p:nvSpPr>
          <p:cNvPr id="6" name="TextBox 5">
            <a:extLst>
              <a:ext uri="{FF2B5EF4-FFF2-40B4-BE49-F238E27FC236}">
                <a16:creationId xmlns:a16="http://schemas.microsoft.com/office/drawing/2014/main" id="{4D290872-6E8C-4195-89B0-88F81D6262E4}"/>
              </a:ext>
            </a:extLst>
          </p:cNvPr>
          <p:cNvSpPr txBox="1"/>
          <p:nvPr/>
        </p:nvSpPr>
        <p:spPr>
          <a:xfrm>
            <a:off x="3374571" y="167589"/>
            <a:ext cx="3156857" cy="1969770"/>
          </a:xfrm>
          <a:prstGeom prst="rect">
            <a:avLst/>
          </a:prstGeom>
          <a:noFill/>
          <a:ln w="38100">
            <a:solidFill>
              <a:srgbClr val="7030A0"/>
            </a:solidFill>
          </a:ln>
        </p:spPr>
        <p:txBody>
          <a:bodyPr wrap="square" rtlCol="0">
            <a:spAutoFit/>
          </a:bodyPr>
          <a:lstStyle/>
          <a:p>
            <a:r>
              <a:rPr lang="en-GB" b="1" u="sng" dirty="0"/>
              <a:t>DT </a:t>
            </a:r>
          </a:p>
          <a:p>
            <a:r>
              <a:rPr lang="en-GB" sz="1200" dirty="0">
                <a:solidFill>
                  <a:srgbClr val="0070C0"/>
                </a:solidFill>
              </a:rPr>
              <a:t>Digital World: Monitoring </a:t>
            </a:r>
          </a:p>
          <a:p>
            <a:r>
              <a:rPr lang="en-GB" sz="1200" dirty="0">
                <a:solidFill>
                  <a:srgbClr val="0070C0"/>
                </a:solidFill>
              </a:rPr>
              <a:t>Devices. </a:t>
            </a:r>
          </a:p>
          <a:p>
            <a:r>
              <a:rPr lang="en-GB" sz="1000" dirty="0"/>
              <a:t>We will learn how to: </a:t>
            </a:r>
          </a:p>
          <a:p>
            <a:pPr marL="171450" indent="-171450">
              <a:buFont typeface="Arial" panose="020B0604020202020204" pitchFamily="34" charset="0"/>
              <a:buChar char="•"/>
            </a:pPr>
            <a:r>
              <a:rPr lang="en-GB" sz="1000" dirty="0"/>
              <a:t>To carry out research to develop design criteria.</a:t>
            </a:r>
          </a:p>
          <a:p>
            <a:pPr marL="171450" indent="-171450">
              <a:buFont typeface="Arial" panose="020B0604020202020204" pitchFamily="34" charset="0"/>
              <a:buChar char="•"/>
            </a:pPr>
            <a:r>
              <a:rPr lang="en-GB" sz="1000" dirty="0"/>
              <a:t>To write a program to monitor the ambient temperature, including an alert.</a:t>
            </a:r>
          </a:p>
          <a:p>
            <a:pPr marL="171450" indent="-171450">
              <a:buFont typeface="Arial" panose="020B0604020202020204" pitchFamily="34" charset="0"/>
              <a:buChar char="•"/>
            </a:pPr>
            <a:r>
              <a:rPr lang="en-GB" sz="1000" dirty="0"/>
              <a:t>To generate creative and unique </a:t>
            </a:r>
            <a:r>
              <a:rPr lang="en-GB" sz="1000" dirty="0" err="1"/>
              <a:t>Micro:bit</a:t>
            </a:r>
            <a:r>
              <a:rPr lang="en-GB" sz="1000" dirty="0"/>
              <a:t> case, stand or housing ideas.</a:t>
            </a:r>
          </a:p>
          <a:p>
            <a:pPr marL="171450" indent="-171450">
              <a:buFont typeface="Arial" panose="020B0604020202020204" pitchFamily="34" charset="0"/>
              <a:buChar char="•"/>
            </a:pPr>
            <a:r>
              <a:rPr lang="en-GB" sz="1000" dirty="0"/>
              <a:t>To learn about and practise 3D CAD skills.</a:t>
            </a:r>
          </a:p>
          <a:p>
            <a:pPr marL="171450" indent="-171450">
              <a:buFont typeface="Arial" panose="020B0604020202020204" pitchFamily="34" charset="0"/>
              <a:buChar char="•"/>
            </a:pPr>
            <a:endParaRPr lang="en-GB" sz="1000" dirty="0"/>
          </a:p>
        </p:txBody>
      </p:sp>
      <p:sp>
        <p:nvSpPr>
          <p:cNvPr id="7" name="TextBox 6">
            <a:extLst>
              <a:ext uri="{FF2B5EF4-FFF2-40B4-BE49-F238E27FC236}">
                <a16:creationId xmlns:a16="http://schemas.microsoft.com/office/drawing/2014/main" id="{68597581-27F7-4E6E-ADE0-F2229832CDF7}"/>
              </a:ext>
            </a:extLst>
          </p:cNvPr>
          <p:cNvSpPr txBox="1"/>
          <p:nvPr/>
        </p:nvSpPr>
        <p:spPr>
          <a:xfrm>
            <a:off x="6680656" y="159332"/>
            <a:ext cx="3025218" cy="5847755"/>
          </a:xfrm>
          <a:prstGeom prst="rect">
            <a:avLst/>
          </a:prstGeom>
          <a:noFill/>
          <a:ln w="38100">
            <a:solidFill>
              <a:srgbClr val="7030A0"/>
            </a:solidFill>
          </a:ln>
        </p:spPr>
        <p:txBody>
          <a:bodyPr wrap="square" rtlCol="0">
            <a:spAutoFit/>
          </a:bodyPr>
          <a:lstStyle/>
          <a:p>
            <a:r>
              <a:rPr lang="en-GB" b="1" u="sng" dirty="0"/>
              <a:t>PE</a:t>
            </a:r>
          </a:p>
          <a:p>
            <a:r>
              <a:rPr lang="en-GB" sz="1200" dirty="0">
                <a:solidFill>
                  <a:srgbClr val="0070C0"/>
                </a:solidFill>
              </a:rPr>
              <a:t>Swimming</a:t>
            </a:r>
          </a:p>
          <a:p>
            <a:r>
              <a:rPr lang="en-GB" sz="1000" dirty="0"/>
              <a:t>We will learn to:</a:t>
            </a:r>
          </a:p>
          <a:p>
            <a:pPr marL="171450" indent="-171450">
              <a:buFont typeface="Arial" panose="020B0604020202020204" pitchFamily="34" charset="0"/>
              <a:buChar char="•"/>
            </a:pPr>
            <a:r>
              <a:rPr lang="en-GB" sz="1000" dirty="0"/>
              <a:t>To perform a self-rescue in different water based situations</a:t>
            </a:r>
          </a:p>
          <a:p>
            <a:pPr marL="171450" indent="-171450">
              <a:buFont typeface="Arial" panose="020B0604020202020204" pitchFamily="34" charset="0"/>
              <a:buChar char="•"/>
            </a:pPr>
            <a:r>
              <a:rPr lang="en-GB" sz="1000" dirty="0"/>
              <a:t>Swim competently, confidently and proficiently over a distance of at least 25 metres.</a:t>
            </a:r>
          </a:p>
          <a:p>
            <a:pPr marL="171450" indent="-171450">
              <a:buFont typeface="Arial" panose="020B0604020202020204" pitchFamily="34" charset="0"/>
              <a:buChar char="•"/>
            </a:pPr>
            <a:r>
              <a:rPr lang="en-GB" sz="1000" dirty="0"/>
              <a:t>To use a range of strokes effectively. </a:t>
            </a:r>
          </a:p>
          <a:p>
            <a:endParaRPr lang="en-GB" sz="1000" dirty="0"/>
          </a:p>
          <a:p>
            <a:endParaRPr lang="en-GB" sz="1000" dirty="0"/>
          </a:p>
          <a:p>
            <a:r>
              <a:rPr lang="en-GB" sz="1200" dirty="0">
                <a:solidFill>
                  <a:srgbClr val="0070C0"/>
                </a:solidFill>
              </a:rPr>
              <a:t>Hockey </a:t>
            </a:r>
          </a:p>
          <a:p>
            <a:r>
              <a:rPr lang="en-GB" sz="1000" dirty="0"/>
              <a:t>We will learn to:</a:t>
            </a:r>
          </a:p>
          <a:p>
            <a:pPr marL="171450" indent="-171450">
              <a:buFont typeface="Arial" panose="020B0604020202020204" pitchFamily="34" charset="0"/>
              <a:buChar char="•"/>
            </a:pPr>
            <a:r>
              <a:rPr lang="en-GB" sz="1000" dirty="0"/>
              <a:t>To understand basic skills and rules to play modified, competitive games of hockey.</a:t>
            </a:r>
          </a:p>
          <a:p>
            <a:pPr marL="171450" indent="-171450">
              <a:buFont typeface="Arial" panose="020B0604020202020204" pitchFamily="34" charset="0"/>
              <a:buChar char="•"/>
            </a:pPr>
            <a:r>
              <a:rPr lang="en-GB" sz="1000" dirty="0"/>
              <a:t>To dribble confidently using tight turns, turning the stick over to control the ball.</a:t>
            </a:r>
          </a:p>
          <a:p>
            <a:pPr marL="171450" indent="-171450">
              <a:buFont typeface="Arial" panose="020B0604020202020204" pitchFamily="34" charset="0"/>
              <a:buChar char="•"/>
            </a:pPr>
            <a:r>
              <a:rPr lang="en-GB" sz="1000" dirty="0"/>
              <a:t>To receive and pass accurately on both sides of the stick, including using the reverse stick.</a:t>
            </a:r>
          </a:p>
          <a:p>
            <a:pPr marL="171450" indent="-171450">
              <a:buFont typeface="Arial" panose="020B0604020202020204" pitchFamily="34" charset="0"/>
              <a:buChar char="•"/>
            </a:pPr>
            <a:r>
              <a:rPr lang="en-GB" sz="1000" dirty="0"/>
              <a:t>To cross from the </a:t>
            </a:r>
            <a:r>
              <a:rPr lang="en-GB" sz="1000" dirty="0" err="1"/>
              <a:t>byline</a:t>
            </a:r>
            <a:r>
              <a:rPr lang="en-GB" sz="1000" dirty="0"/>
              <a:t>, and shoot using a sweep hit.</a:t>
            </a:r>
          </a:p>
          <a:p>
            <a:pPr marL="171450" indent="-171450">
              <a:buFont typeface="Arial" panose="020B0604020202020204" pitchFamily="34" charset="0"/>
              <a:buChar char="•"/>
            </a:pPr>
            <a:r>
              <a:rPr lang="en-GB" sz="1000" dirty="0"/>
              <a:t>To work with teammates to move past defenders to score, and review game performance to improve.</a:t>
            </a:r>
          </a:p>
          <a:p>
            <a:pPr marL="171450" indent="-171450">
              <a:buFont typeface="Arial" panose="020B0604020202020204" pitchFamily="34" charset="0"/>
              <a:buChar char="•"/>
            </a:pPr>
            <a:endParaRPr lang="en-GB" sz="1000" dirty="0"/>
          </a:p>
          <a:p>
            <a:endParaRPr lang="en-GB" sz="1000" dirty="0"/>
          </a:p>
          <a:p>
            <a:r>
              <a:rPr lang="en-GB" sz="1200" dirty="0">
                <a:solidFill>
                  <a:srgbClr val="0070C0"/>
                </a:solidFill>
              </a:rPr>
              <a:t>Dodgeball</a:t>
            </a:r>
          </a:p>
          <a:p>
            <a:r>
              <a:rPr lang="en-GB" sz="1000" dirty="0"/>
              <a:t>We will learn to:</a:t>
            </a:r>
          </a:p>
          <a:p>
            <a:pPr marL="171450" indent="-171450">
              <a:buFont typeface="Arial" panose="020B0604020202020204" pitchFamily="34" charset="0"/>
              <a:buChar char="•"/>
            </a:pPr>
            <a:r>
              <a:rPr lang="en-GB" sz="1000" dirty="0"/>
              <a:t>To acknowledge and practise some of Dodgeball’s key elements.</a:t>
            </a:r>
          </a:p>
          <a:p>
            <a:pPr marL="171450" indent="-171450">
              <a:buFont typeface="Arial" panose="020B0604020202020204" pitchFamily="34" charset="0"/>
              <a:buChar char="•"/>
            </a:pPr>
            <a:r>
              <a:rPr lang="en-GB" sz="1000" dirty="0"/>
              <a:t>To begin to apply the skills I have practised to a competitive Dodgeball game.</a:t>
            </a:r>
          </a:p>
          <a:p>
            <a:pPr marL="171450" indent="-171450">
              <a:buFont typeface="Arial" panose="020B0604020202020204" pitchFamily="34" charset="0"/>
              <a:buChar char="•"/>
            </a:pPr>
            <a:r>
              <a:rPr lang="en-GB" sz="1000" dirty="0"/>
              <a:t>To practice game based situations and to consider ways of developing their performance.</a:t>
            </a:r>
          </a:p>
          <a:p>
            <a:pPr marL="171450" indent="-171450">
              <a:buFont typeface="Arial" panose="020B0604020202020204" pitchFamily="34" charset="0"/>
              <a:buChar char="•"/>
            </a:pPr>
            <a:r>
              <a:rPr lang="en-GB" sz="1000" dirty="0"/>
              <a:t>To consider the progression from grass roots to professional for all sports.</a:t>
            </a:r>
          </a:p>
          <a:p>
            <a:endParaRPr lang="en-GB" sz="1000" dirty="0"/>
          </a:p>
        </p:txBody>
      </p:sp>
      <p:sp>
        <p:nvSpPr>
          <p:cNvPr id="8" name="TextBox 7">
            <a:extLst>
              <a:ext uri="{FF2B5EF4-FFF2-40B4-BE49-F238E27FC236}">
                <a16:creationId xmlns:a16="http://schemas.microsoft.com/office/drawing/2014/main" id="{3B365099-585B-4DCF-A554-5AB82A9365BD}"/>
              </a:ext>
            </a:extLst>
          </p:cNvPr>
          <p:cNvSpPr txBox="1"/>
          <p:nvPr/>
        </p:nvSpPr>
        <p:spPr>
          <a:xfrm>
            <a:off x="3374570" y="2340871"/>
            <a:ext cx="3156857" cy="4247317"/>
          </a:xfrm>
          <a:prstGeom prst="rect">
            <a:avLst/>
          </a:prstGeom>
          <a:noFill/>
          <a:ln w="38100">
            <a:solidFill>
              <a:srgbClr val="7030A0"/>
            </a:solidFill>
          </a:ln>
        </p:spPr>
        <p:txBody>
          <a:bodyPr wrap="square" rtlCol="0">
            <a:spAutoFit/>
          </a:bodyPr>
          <a:lstStyle/>
          <a:p>
            <a:r>
              <a:rPr lang="en-GB" b="1" u="sng" dirty="0"/>
              <a:t>Computing</a:t>
            </a:r>
          </a:p>
          <a:p>
            <a:endParaRPr lang="en-GB" b="1" u="sng" dirty="0"/>
          </a:p>
          <a:p>
            <a:r>
              <a:rPr lang="en-GB" sz="1200" dirty="0">
                <a:solidFill>
                  <a:srgbClr val="0070C0"/>
                </a:solidFill>
              </a:rPr>
              <a:t>Systems and Searching</a:t>
            </a:r>
          </a:p>
          <a:p>
            <a:r>
              <a:rPr lang="en-GB" sz="1000" dirty="0"/>
              <a:t>We will learn to: </a:t>
            </a:r>
          </a:p>
          <a:p>
            <a:pPr marL="171450" indent="-171450">
              <a:buFont typeface="Arial" panose="020B0604020202020204" pitchFamily="34" charset="0"/>
              <a:buChar char="•"/>
            </a:pPr>
            <a:r>
              <a:rPr lang="en-GB" sz="1000" dirty="0"/>
              <a:t>To explain that computers can be connected together to form systems.</a:t>
            </a:r>
          </a:p>
          <a:p>
            <a:pPr marL="171450" indent="-171450">
              <a:buFont typeface="Arial" panose="020B0604020202020204" pitchFamily="34" charset="0"/>
              <a:buChar char="•"/>
            </a:pPr>
            <a:r>
              <a:rPr lang="en-GB" sz="1000" dirty="0"/>
              <a:t>To recognise the role of computer systems in our lives.</a:t>
            </a:r>
          </a:p>
          <a:p>
            <a:pPr marL="171450" indent="-171450">
              <a:buFont typeface="Arial" panose="020B0604020202020204" pitchFamily="34" charset="0"/>
              <a:buChar char="•"/>
            </a:pPr>
            <a:r>
              <a:rPr lang="en-GB" sz="1000" dirty="0"/>
              <a:t>To identify how to use a search engine.</a:t>
            </a:r>
          </a:p>
          <a:p>
            <a:pPr marL="171450" indent="-171450">
              <a:buFont typeface="Arial" panose="020B0604020202020204" pitchFamily="34" charset="0"/>
              <a:buChar char="•"/>
            </a:pPr>
            <a:r>
              <a:rPr lang="en-GB" sz="1000" dirty="0"/>
              <a:t>To describe how search engines select results.</a:t>
            </a:r>
          </a:p>
          <a:p>
            <a:pPr marL="171450" indent="-171450">
              <a:buFont typeface="Arial" panose="020B0604020202020204" pitchFamily="34" charset="0"/>
              <a:buChar char="•"/>
            </a:pPr>
            <a:r>
              <a:rPr lang="en-GB" sz="1000" dirty="0"/>
              <a:t>To explain how search results are ranked.</a:t>
            </a:r>
          </a:p>
          <a:p>
            <a:pPr marL="171450" indent="-171450">
              <a:buFont typeface="Arial" panose="020B0604020202020204" pitchFamily="34" charset="0"/>
              <a:buChar char="•"/>
            </a:pPr>
            <a:r>
              <a:rPr lang="en-GB" sz="1000" dirty="0"/>
              <a:t>To recognise why the order of results is important, and to whom.</a:t>
            </a:r>
          </a:p>
          <a:p>
            <a:endParaRPr lang="en-GB" sz="1000" dirty="0"/>
          </a:p>
          <a:p>
            <a:endParaRPr lang="en-GB" sz="1000" b="1" u="sng" dirty="0"/>
          </a:p>
          <a:p>
            <a:r>
              <a:rPr lang="en-GB" sz="1200" dirty="0">
                <a:solidFill>
                  <a:srgbClr val="0070C0"/>
                </a:solidFill>
              </a:rPr>
              <a:t>Vector Drawing</a:t>
            </a:r>
          </a:p>
          <a:p>
            <a:r>
              <a:rPr lang="en-GB" sz="1000" dirty="0"/>
              <a:t>We will learn to: </a:t>
            </a:r>
          </a:p>
          <a:p>
            <a:pPr marL="171450" indent="-171450">
              <a:buFont typeface="Arial" panose="020B0604020202020204" pitchFamily="34" charset="0"/>
              <a:buChar char="•"/>
            </a:pPr>
            <a:r>
              <a:rPr lang="en-GB" sz="1000" dirty="0"/>
              <a:t>To identify that drawing tools can be used to produce different outcomes.</a:t>
            </a:r>
          </a:p>
          <a:p>
            <a:pPr marL="171450" indent="-171450">
              <a:buFont typeface="Arial" panose="020B0604020202020204" pitchFamily="34" charset="0"/>
              <a:buChar char="•"/>
            </a:pPr>
            <a:r>
              <a:rPr lang="en-GB" sz="1000" dirty="0"/>
              <a:t>To create a vector drawing by combining shapes.</a:t>
            </a:r>
          </a:p>
          <a:p>
            <a:pPr marL="171450" indent="-171450">
              <a:buFont typeface="Arial" panose="020B0604020202020204" pitchFamily="34" charset="0"/>
              <a:buChar char="•"/>
            </a:pPr>
            <a:r>
              <a:rPr lang="en-GB" sz="1000" dirty="0"/>
              <a:t>To use tools to achieve a desired effect.</a:t>
            </a:r>
          </a:p>
          <a:p>
            <a:pPr marL="171450" indent="-171450">
              <a:buFont typeface="Arial" panose="020B0604020202020204" pitchFamily="34" charset="0"/>
              <a:buChar char="•"/>
            </a:pPr>
            <a:r>
              <a:rPr lang="en-GB" sz="1000" dirty="0"/>
              <a:t>To recognise that vector drawings consist of layers.</a:t>
            </a:r>
          </a:p>
          <a:p>
            <a:pPr marL="171450" indent="-171450">
              <a:buFont typeface="Arial" panose="020B0604020202020204" pitchFamily="34" charset="0"/>
              <a:buChar char="•"/>
            </a:pPr>
            <a:r>
              <a:rPr lang="en-GB" sz="1000" dirty="0"/>
              <a:t>To group objects to make them easier to work with.</a:t>
            </a:r>
          </a:p>
          <a:p>
            <a:pPr marL="171450" indent="-171450">
              <a:buFont typeface="Arial" panose="020B0604020202020204" pitchFamily="34" charset="0"/>
              <a:buChar char="•"/>
            </a:pPr>
            <a:r>
              <a:rPr lang="en-GB" sz="1000" dirty="0"/>
              <a:t>To apply what I have learned about vector drawings. </a:t>
            </a:r>
          </a:p>
        </p:txBody>
      </p:sp>
      <p:sp>
        <p:nvSpPr>
          <p:cNvPr id="13" name="TextBox 12">
            <a:extLst>
              <a:ext uri="{FF2B5EF4-FFF2-40B4-BE49-F238E27FC236}">
                <a16:creationId xmlns:a16="http://schemas.microsoft.com/office/drawing/2014/main" id="{90207660-FB8F-4A17-B023-635401AD8BD3}"/>
              </a:ext>
            </a:extLst>
          </p:cNvPr>
          <p:cNvSpPr txBox="1"/>
          <p:nvPr/>
        </p:nvSpPr>
        <p:spPr>
          <a:xfrm>
            <a:off x="192537" y="4196028"/>
            <a:ext cx="3032810" cy="2277547"/>
          </a:xfrm>
          <a:prstGeom prst="rect">
            <a:avLst/>
          </a:prstGeom>
          <a:noFill/>
          <a:ln w="38100">
            <a:solidFill>
              <a:srgbClr val="7030A0"/>
            </a:solidFill>
          </a:ln>
        </p:spPr>
        <p:txBody>
          <a:bodyPr wrap="square" rtlCol="0">
            <a:spAutoFit/>
          </a:bodyPr>
          <a:lstStyle/>
          <a:p>
            <a:r>
              <a:rPr lang="en-GB" b="1" u="sng" dirty="0"/>
              <a:t>Art </a:t>
            </a:r>
          </a:p>
          <a:p>
            <a:r>
              <a:rPr lang="en-GB" sz="1200" dirty="0">
                <a:solidFill>
                  <a:srgbClr val="0070C0"/>
                </a:solidFill>
              </a:rPr>
              <a:t>Drawing: Depth, emotion and </a:t>
            </a:r>
          </a:p>
          <a:p>
            <a:r>
              <a:rPr lang="en-GB" sz="1200" dirty="0">
                <a:solidFill>
                  <a:srgbClr val="0070C0"/>
                </a:solidFill>
              </a:rPr>
              <a:t>movement</a:t>
            </a:r>
          </a:p>
          <a:p>
            <a:r>
              <a:rPr lang="en-GB" sz="1000" dirty="0"/>
              <a:t>We will learn how to: </a:t>
            </a:r>
          </a:p>
          <a:p>
            <a:pPr marL="171450" indent="-171450">
              <a:buFont typeface="Arial" panose="020B0604020202020204" pitchFamily="34" charset="0"/>
              <a:buChar char="•"/>
            </a:pPr>
            <a:r>
              <a:rPr lang="en-GB" sz="900" dirty="0"/>
              <a:t>To apply and understanding of expressive and gestural lines to capture movement.</a:t>
            </a:r>
          </a:p>
          <a:p>
            <a:pPr marL="171450" indent="-171450">
              <a:buFont typeface="Arial" panose="020B0604020202020204" pitchFamily="34" charset="0"/>
              <a:buChar char="•"/>
            </a:pPr>
            <a:r>
              <a:rPr lang="en-GB" sz="900" dirty="0"/>
              <a:t>To understand how lines and marks can communicate emotion.</a:t>
            </a:r>
          </a:p>
          <a:p>
            <a:pPr marL="171450" indent="-171450">
              <a:buFont typeface="Arial" panose="020B0604020202020204" pitchFamily="34" charset="0"/>
              <a:buChar char="•"/>
            </a:pPr>
            <a:r>
              <a:rPr lang="en-GB" sz="900" dirty="0"/>
              <a:t>To understand how artists use mark making and shading to create depth.</a:t>
            </a:r>
          </a:p>
          <a:p>
            <a:pPr marL="171450" indent="-171450">
              <a:buFont typeface="Arial" panose="020B0604020202020204" pitchFamily="34" charset="0"/>
              <a:buChar char="•"/>
            </a:pPr>
            <a:r>
              <a:rPr lang="en-GB" sz="900" dirty="0"/>
              <a:t>To apply an understanding of composition to plan a print.</a:t>
            </a:r>
          </a:p>
          <a:p>
            <a:pPr marL="171450" indent="-171450">
              <a:buFont typeface="Arial" panose="020B0604020202020204" pitchFamily="34" charset="0"/>
              <a:buChar char="•"/>
            </a:pPr>
            <a:r>
              <a:rPr lang="en-GB" sz="900" dirty="0"/>
              <a:t>To develop drawn ideas through printmaking.</a:t>
            </a:r>
          </a:p>
          <a:p>
            <a:pPr marL="171450" indent="-171450">
              <a:buFont typeface="Arial" panose="020B0604020202020204" pitchFamily="34" charset="0"/>
              <a:buChar char="•"/>
            </a:pPr>
            <a:r>
              <a:rPr lang="en-GB" sz="900" dirty="0"/>
              <a:t>To explore how portraits can show expression and emotion and affect how we see the artwork.</a:t>
            </a:r>
          </a:p>
        </p:txBody>
      </p:sp>
      <p:pic>
        <p:nvPicPr>
          <p:cNvPr id="17" name="Picture 16" descr="Drawing: Depth, emotion and movement">
            <a:extLst>
              <a:ext uri="{FF2B5EF4-FFF2-40B4-BE49-F238E27FC236}">
                <a16:creationId xmlns:a16="http://schemas.microsoft.com/office/drawing/2014/main" id="{D3DD3E89-2DFC-445A-BA77-85538F57B68D}"/>
              </a:ext>
            </a:extLst>
          </p:cNvPr>
          <p:cNvPicPr/>
          <p:nvPr/>
        </p:nvPicPr>
        <p:blipFill rotWithShape="1">
          <a:blip r:embed="rId2" cstate="print">
            <a:extLst>
              <a:ext uri="{28A0092B-C50C-407E-A947-70E740481C1C}">
                <a14:useLocalDpi xmlns:a14="http://schemas.microsoft.com/office/drawing/2010/main" val="0"/>
              </a:ext>
            </a:extLst>
          </a:blip>
          <a:srcRect l="27712"/>
          <a:stretch/>
        </p:blipFill>
        <p:spPr bwMode="auto">
          <a:xfrm>
            <a:off x="2161456" y="4239791"/>
            <a:ext cx="1035050" cy="649605"/>
          </a:xfrm>
          <a:prstGeom prst="rect">
            <a:avLst/>
          </a:prstGeom>
          <a:noFill/>
          <a:ln>
            <a:noFill/>
          </a:ln>
          <a:extLst>
            <a:ext uri="{53640926-AAD7-44D8-BBD7-CCE9431645EC}">
              <a14:shadowObscured xmlns:a14="http://schemas.microsoft.com/office/drawing/2010/main"/>
            </a:ext>
          </a:extLst>
        </p:spPr>
      </p:pic>
      <p:pic>
        <p:nvPicPr>
          <p:cNvPr id="19" name="Picture 18" descr="What is Data Transfer?">
            <a:extLst>
              <a:ext uri="{FF2B5EF4-FFF2-40B4-BE49-F238E27FC236}">
                <a16:creationId xmlns:a16="http://schemas.microsoft.com/office/drawing/2014/main" id="{D0124329-FCFF-4CC1-98E3-6B2ED8E3759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74265" y="2435756"/>
            <a:ext cx="659765" cy="694690"/>
          </a:xfrm>
          <a:prstGeom prst="rect">
            <a:avLst/>
          </a:prstGeom>
          <a:noFill/>
          <a:ln>
            <a:noFill/>
          </a:ln>
        </p:spPr>
      </p:pic>
      <p:pic>
        <p:nvPicPr>
          <p:cNvPr id="22" name="Picture 21">
            <a:extLst>
              <a:ext uri="{FF2B5EF4-FFF2-40B4-BE49-F238E27FC236}">
                <a16:creationId xmlns:a16="http://schemas.microsoft.com/office/drawing/2014/main" id="{4C28FD13-DEC5-48F4-A0C8-B812C803ECE8}"/>
              </a:ext>
            </a:extLst>
          </p:cNvPr>
          <p:cNvPicPr/>
          <p:nvPr/>
        </p:nvPicPr>
        <p:blipFill>
          <a:blip r:embed="rId4">
            <a:extLst>
              <a:ext uri="{28A0092B-C50C-407E-A947-70E740481C1C}">
                <a14:useLocalDpi xmlns:a14="http://schemas.microsoft.com/office/drawing/2010/main" val="0"/>
              </a:ext>
            </a:extLst>
          </a:blip>
          <a:stretch>
            <a:fillRect/>
          </a:stretch>
        </p:blipFill>
        <p:spPr>
          <a:xfrm>
            <a:off x="5367942" y="4658181"/>
            <a:ext cx="986524" cy="540352"/>
          </a:xfrm>
          <a:prstGeom prst="rect">
            <a:avLst/>
          </a:prstGeom>
        </p:spPr>
      </p:pic>
      <p:pic>
        <p:nvPicPr>
          <p:cNvPr id="24" name="Picture 23" descr="Digital world: Monitoring devices">
            <a:extLst>
              <a:ext uri="{FF2B5EF4-FFF2-40B4-BE49-F238E27FC236}">
                <a16:creationId xmlns:a16="http://schemas.microsoft.com/office/drawing/2014/main" id="{6A17AF81-67C5-423E-89C2-639AF6A4A067}"/>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67942" y="239091"/>
            <a:ext cx="986524" cy="668929"/>
          </a:xfrm>
          <a:prstGeom prst="rect">
            <a:avLst/>
          </a:prstGeom>
          <a:noFill/>
          <a:ln>
            <a:noFill/>
          </a:ln>
        </p:spPr>
      </p:pic>
      <p:pic>
        <p:nvPicPr>
          <p:cNvPr id="26" name="Picture 25" descr="Swimming Clipart Vector Art, Icons, and Graphics for Free Download">
            <a:extLst>
              <a:ext uri="{FF2B5EF4-FFF2-40B4-BE49-F238E27FC236}">
                <a16:creationId xmlns:a16="http://schemas.microsoft.com/office/drawing/2014/main" id="{54DCAB34-DA49-40F8-85B2-0F6F8925690C}"/>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17931" y="239091"/>
            <a:ext cx="822401" cy="462796"/>
          </a:xfrm>
          <a:prstGeom prst="rect">
            <a:avLst/>
          </a:prstGeom>
          <a:noFill/>
          <a:ln>
            <a:noFill/>
          </a:ln>
        </p:spPr>
      </p:pic>
      <p:pic>
        <p:nvPicPr>
          <p:cNvPr id="27" name="Picture 26" descr="What is Hockey? - Basic Rules of Hockey - Hockey Equipment">
            <a:extLst>
              <a:ext uri="{FF2B5EF4-FFF2-40B4-BE49-F238E27FC236}">
                <a16:creationId xmlns:a16="http://schemas.microsoft.com/office/drawing/2014/main" id="{D9C8DCE9-D5FB-46E4-8137-7C981DADA138}"/>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60476" y="1683035"/>
            <a:ext cx="822401" cy="454324"/>
          </a:xfrm>
          <a:prstGeom prst="rect">
            <a:avLst/>
          </a:prstGeom>
          <a:noFill/>
          <a:ln>
            <a:noFill/>
          </a:ln>
        </p:spPr>
      </p:pic>
      <p:pic>
        <p:nvPicPr>
          <p:cNvPr id="28" name="Picture 27" descr="150+ Dodgeball Stock Illustrations, Royalty-Free Vector Graphics &amp; Clip Art - iStock">
            <a:extLst>
              <a:ext uri="{FF2B5EF4-FFF2-40B4-BE49-F238E27FC236}">
                <a16:creationId xmlns:a16="http://schemas.microsoft.com/office/drawing/2014/main" id="{8C4F2161-2D64-4762-8BB5-3C149BFCC3E8}"/>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848549" y="3795874"/>
            <a:ext cx="668655" cy="668655"/>
          </a:xfrm>
          <a:prstGeom prst="rect">
            <a:avLst/>
          </a:prstGeom>
          <a:noFill/>
          <a:ln>
            <a:noFill/>
          </a:ln>
        </p:spPr>
      </p:pic>
      <p:pic>
        <p:nvPicPr>
          <p:cNvPr id="11" name="Picture 10">
            <a:extLst>
              <a:ext uri="{FF2B5EF4-FFF2-40B4-BE49-F238E27FC236}">
                <a16:creationId xmlns:a16="http://schemas.microsoft.com/office/drawing/2014/main" id="{A06D42D1-1FEB-4D9A-A09F-A2409A56AF93}"/>
              </a:ext>
            </a:extLst>
          </p:cNvPr>
          <p:cNvPicPr>
            <a:picLocks noChangeAspect="1"/>
          </p:cNvPicPr>
          <p:nvPr/>
        </p:nvPicPr>
        <p:blipFill>
          <a:blip r:embed="rId9"/>
          <a:stretch>
            <a:fillRect/>
          </a:stretch>
        </p:blipFill>
        <p:spPr>
          <a:xfrm>
            <a:off x="2366418" y="239091"/>
            <a:ext cx="742611" cy="589208"/>
          </a:xfrm>
          <a:prstGeom prst="rect">
            <a:avLst/>
          </a:prstGeom>
        </p:spPr>
      </p:pic>
    </p:spTree>
    <p:extLst>
      <p:ext uri="{BB962C8B-B14F-4D97-AF65-F5344CB8AC3E}">
        <p14:creationId xmlns:p14="http://schemas.microsoft.com/office/powerpoint/2010/main" val="36630142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1011</TotalTime>
  <Words>1817</Words>
  <Application>Microsoft Office PowerPoint</Application>
  <PresentationFormat>A4 Paper (210x297 mm)</PresentationFormat>
  <Paragraphs>262</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Catherine O'Neill</dc:creator>
  <cp:lastModifiedBy>Catherine O'Neill</cp:lastModifiedBy>
  <cp:revision>75</cp:revision>
  <cp:lastPrinted>2026-01-28T16:11:29Z</cp:lastPrinted>
  <dcterms:created xsi:type="dcterms:W3CDTF">2026-01-28T14:10:42Z</dcterms:created>
  <dcterms:modified xsi:type="dcterms:W3CDTF">2026-11-04T14:44:09Z</dcterms:modified>
</cp:coreProperties>
</file>